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1pPr>
    <a:lvl2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2pPr>
    <a:lvl3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3pPr>
    <a:lvl4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4pPr>
    <a:lvl5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5pPr>
    <a:lvl6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6pPr>
    <a:lvl7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7pPr>
    <a:lvl8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8pPr>
    <a:lvl9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/>
      <a:tcStyle>
        <a:tcBdr/>
        <a:fill>
          <a:solidFill>
            <a:srgbClr val="E6F0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/>
      <a:tcStyle>
        <a:tcBdr/>
        <a:fill>
          <a:solidFill>
            <a:srgbClr val="EAF8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CDDF"/>
          </a:solidFill>
        </a:fill>
      </a:tcStyle>
    </a:wholeTbl>
    <a:band2H>
      <a:tcTxStyle/>
      <a:tcStyle>
        <a:tcBdr/>
        <a:fill>
          <a:solidFill>
            <a:srgbClr val="FFE8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5E5E5E"/>
        </a:fontRef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9E9E9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5E5E5E"/>
        </a:fontRef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D1D1"/>
          </a:solidFill>
        </a:fill>
      </a:tcStyle>
    </a:wholeTbl>
    <a:band2H>
      <a:tcTxStyle/>
      <a:tcStyle>
        <a:tcBdr/>
        <a:fill>
          <a:solidFill>
            <a:srgbClr val="E9E9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solidFill>
            <a:srgbClr val="5E5E5E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solidFill>
            <a:srgbClr val="5E5E5E">
              <a:alpha val="20000"/>
            </a:srgbClr>
          </a:solidFill>
        </a:fill>
      </a:tcStyle>
    </a:firstCol>
    <a:lastRow>
      <a:tcTxStyle b="on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508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4"/>
  </p:normalViewPr>
  <p:slideViewPr>
    <p:cSldViewPr snapToGrid="0">
      <p:cViewPr varScale="1">
        <p:scale>
          <a:sx n="51" d="100"/>
          <a:sy n="51" d="100"/>
        </p:scale>
        <p:origin x="1000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7" name="Shape 20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rpo livello uno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0" y="11859862"/>
            <a:ext cx="21971005" cy="636983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08990">
              <a:lnSpc>
                <a:spcPct val="100000"/>
              </a:lnSpc>
              <a:buSzTx/>
              <a:buNone/>
              <a:defRPr sz="3500" b="1" cap="small"/>
            </a:lvl1pPr>
            <a:lvl2pPr marL="1054100" indent="-444500" defTabSz="808990">
              <a:lnSpc>
                <a:spcPct val="100000"/>
              </a:lnSpc>
              <a:defRPr sz="3500" b="1" cap="small"/>
            </a:lvl2pPr>
            <a:lvl3pPr marL="1663700" indent="-444500" defTabSz="808990">
              <a:lnSpc>
                <a:spcPct val="100000"/>
              </a:lnSpc>
              <a:defRPr sz="3500" b="1" cap="small"/>
            </a:lvl3pPr>
            <a:lvl4pPr marL="2273300" indent="-444500" defTabSz="808990">
              <a:lnSpc>
                <a:spcPct val="100000"/>
              </a:lnSpc>
              <a:defRPr sz="3500" b="1" cap="small"/>
            </a:lvl4pPr>
            <a:lvl5pPr marL="2882900" indent="-444500" defTabSz="808990">
              <a:lnSpc>
                <a:spcPct val="100000"/>
              </a:lnSpc>
              <a:defRPr sz="3500" b="1" cap="small"/>
            </a:lvl5pPr>
          </a:lstStyle>
          <a:p>
            <a:r>
              <a:t>Autore e data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" name="Titolo presentazione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5" cy="4648204"/>
          </a:xfrm>
          <a:prstGeom prst="rect">
            <a:avLst/>
          </a:prstGeom>
        </p:spPr>
        <p:txBody>
          <a:bodyPr anchor="b"/>
          <a:lstStyle>
            <a:lvl1pPr>
              <a:defRPr sz="13100" spc="-262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Titolo presentazione</a:t>
            </a:r>
          </a:p>
        </p:txBody>
      </p:sp>
      <p:sp>
        <p:nvSpPr>
          <p:cNvPr id="13" name="Corpo livello uno…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2" y="7223190"/>
            <a:ext cx="21971002" cy="1905003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buSzTx/>
              <a:buNone/>
              <a:defRPr sz="5500" b="1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r>
              <a:t>Sottotitolo presentazione</a:t>
            </a:r>
          </a:p>
        </p:txBody>
      </p:sp>
      <p:sp>
        <p:nvSpPr>
          <p:cNvPr id="14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ichiar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Corpo livello uno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numCol="1" spcCol="38100" anchor="ctr"/>
          <a:lstStyle>
            <a:lvl1pPr marL="0" indent="0" algn="ctr">
              <a:lnSpc>
                <a:spcPct val="80000"/>
              </a:lnSpc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0" algn="ctr">
              <a:lnSpc>
                <a:spcPct val="80000"/>
              </a:lnSpc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0" algn="ctr">
              <a:lnSpc>
                <a:spcPct val="80000"/>
              </a:lnSpc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0" algn="ctr">
              <a:lnSpc>
                <a:spcPct val="80000"/>
              </a:lnSpc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0" algn="ctr">
              <a:lnSpc>
                <a:spcPct val="80000"/>
              </a:lnSpc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Dichiarazione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formazione importa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Corpo livello uno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5"/>
            <a:ext cx="21971000" cy="7241587"/>
          </a:xfrm>
          <a:prstGeom prst="rect">
            <a:avLst/>
          </a:prstGeom>
        </p:spPr>
        <p:txBody>
          <a:bodyPr numCol="1" spcCol="38100" anchor="b"/>
          <a:lstStyle>
            <a:lvl1pPr marL="0" indent="0" algn="ctr">
              <a:lnSpc>
                <a:spcPct val="80000"/>
              </a:lnSpc>
              <a:buSzTx/>
              <a:buNone/>
              <a:defRPr sz="25000" b="1" spc="-250">
                <a:latin typeface="+mj-lt"/>
                <a:ea typeface="+mj-ea"/>
                <a:cs typeface="+mj-cs"/>
                <a:sym typeface="Helvetica Neue"/>
              </a:defRPr>
            </a:lvl1pPr>
            <a:lvl2pPr marL="0" indent="0" algn="ctr">
              <a:lnSpc>
                <a:spcPct val="80000"/>
              </a:lnSpc>
              <a:buSzTx/>
              <a:buNone/>
              <a:defRPr sz="25000" b="1" spc="-250">
                <a:latin typeface="+mj-lt"/>
                <a:ea typeface="+mj-ea"/>
                <a:cs typeface="+mj-cs"/>
                <a:sym typeface="Helvetica Neue"/>
              </a:defRPr>
            </a:lvl2pPr>
            <a:lvl3pPr marL="0" indent="0" algn="ctr">
              <a:lnSpc>
                <a:spcPct val="80000"/>
              </a:lnSpc>
              <a:buSzTx/>
              <a:buNone/>
              <a:defRPr sz="25000" b="1" spc="-250">
                <a:latin typeface="+mj-lt"/>
                <a:ea typeface="+mj-ea"/>
                <a:cs typeface="+mj-cs"/>
                <a:sym typeface="Helvetica Neue"/>
              </a:defRPr>
            </a:lvl3pPr>
            <a:lvl4pPr marL="0" indent="0" algn="ctr">
              <a:lnSpc>
                <a:spcPct val="80000"/>
              </a:lnSpc>
              <a:buSzTx/>
              <a:buNone/>
              <a:defRPr sz="25000" b="1" spc="-250">
                <a:latin typeface="+mj-lt"/>
                <a:ea typeface="+mj-ea"/>
                <a:cs typeface="+mj-cs"/>
                <a:sym typeface="Helvetica Neue"/>
              </a:defRPr>
            </a:lvl4pPr>
            <a:lvl5pPr marL="0" indent="0" algn="ctr">
              <a:lnSpc>
                <a:spcPct val="80000"/>
              </a:lnSpc>
              <a:buSzTx/>
              <a:buNone/>
              <a:defRPr sz="25000" b="1" spc="-250">
                <a:latin typeface="+mj-lt"/>
                <a:ea typeface="+mj-ea"/>
                <a:cs typeface="+mj-cs"/>
                <a:sym typeface="Helvetica Neue"/>
              </a:defRPr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Dettagli informazion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algn="ctr" defTabSz="825500">
              <a:lnSpc>
                <a:spcPct val="100000"/>
              </a:lnSpc>
              <a:buSzTx/>
              <a:buNone/>
              <a:defRPr sz="5500" b="1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r>
              <a:t>Dettagli informazione</a:t>
            </a:r>
          </a:p>
        </p:txBody>
      </p:sp>
      <p:sp>
        <p:nvSpPr>
          <p:cNvPr id="108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Corpo livello uno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430022" y="10675453"/>
            <a:ext cx="20200057" cy="636983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buSzTx/>
              <a:buNone/>
              <a:defRPr sz="3600" b="1">
                <a:latin typeface="+mj-lt"/>
                <a:ea typeface="+mj-ea"/>
                <a:cs typeface="+mj-cs"/>
                <a:sym typeface="Helvetica Neue"/>
              </a:defRPr>
            </a:lvl1pPr>
            <a:lvl2pPr marL="1066800" indent="-457200" defTabSz="825500">
              <a:lnSpc>
                <a:spcPct val="100000"/>
              </a:lnSpc>
              <a:defRPr sz="3600" b="1">
                <a:latin typeface="+mj-lt"/>
                <a:ea typeface="+mj-ea"/>
                <a:cs typeface="+mj-cs"/>
                <a:sym typeface="Helvetica Neue"/>
              </a:defRPr>
            </a:lvl2pPr>
            <a:lvl3pPr marL="1676400" indent="-457200" defTabSz="825500">
              <a:lnSpc>
                <a:spcPct val="100000"/>
              </a:lnSpc>
              <a:defRPr sz="3600" b="1">
                <a:latin typeface="+mj-lt"/>
                <a:ea typeface="+mj-ea"/>
                <a:cs typeface="+mj-cs"/>
                <a:sym typeface="Helvetica Neue"/>
              </a:defRPr>
            </a:lvl3pPr>
            <a:lvl4pPr marL="2286000" indent="-457200" defTabSz="825500">
              <a:lnSpc>
                <a:spcPct val="100000"/>
              </a:lnSpc>
              <a:defRPr sz="3600" b="1">
                <a:latin typeface="+mj-lt"/>
                <a:ea typeface="+mj-ea"/>
                <a:cs typeface="+mj-cs"/>
                <a:sym typeface="Helvetica Neue"/>
              </a:defRPr>
            </a:lvl4pPr>
            <a:lvl5pPr marL="2895600" indent="-457200" defTabSz="825500">
              <a:lnSpc>
                <a:spcPct val="100000"/>
              </a:lnSpc>
              <a:defRPr sz="3600" b="1">
                <a:latin typeface="+mj-lt"/>
                <a:ea typeface="+mj-ea"/>
                <a:cs typeface="+mj-cs"/>
                <a:sym typeface="Helvetica Neue"/>
              </a:defRPr>
            </a:lvl5pPr>
          </a:lstStyle>
          <a:p>
            <a:r>
              <a:t>Attribuzione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6" name="Corpo livello uno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753923" y="4939860"/>
            <a:ext cx="20876154" cy="3836283"/>
          </a:xfrm>
          <a:prstGeom prst="rect">
            <a:avLst/>
          </a:prstGeom>
        </p:spPr>
        <p:txBody>
          <a:bodyPr numCol="1" spcCol="38100"/>
          <a:lstStyle>
            <a:lvl1pPr marL="0" indent="169021">
              <a:buSzTx/>
              <a:buNone/>
              <a:defRPr sz="8500" spc="-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“Citazione degna di nota”</a:t>
            </a:r>
          </a:p>
        </p:txBody>
      </p:sp>
      <p:sp>
        <p:nvSpPr>
          <p:cNvPr id="117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3 per 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iotola di insalata con riso saltato, uova sode e bacchette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25" name="Ciotola con frittelle al salmone, insalata e hummus 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26" name="Pappardelle con burro al prezzemolo, nocciole tostate e scaglie di parmigiano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27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ciotola di insalata con riso saltato, uova sode e bacchette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3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ayout COPERT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Rettangolo 8"/>
          <p:cNvSpPr/>
          <p:nvPr/>
        </p:nvSpPr>
        <p:spPr>
          <a:xfrm>
            <a:off x="-15382" y="0"/>
            <a:ext cx="24576122" cy="13716000"/>
          </a:xfrm>
          <a:prstGeom prst="rect">
            <a:avLst/>
          </a:prstGeom>
          <a:solidFill>
            <a:srgbClr val="BD2B0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828800">
              <a:def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150" name="Immagine 9" descr="Immagin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645" y="4798988"/>
            <a:ext cx="4118024" cy="4118024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Connettore 1 11"/>
          <p:cNvSpPr/>
          <p:nvPr/>
        </p:nvSpPr>
        <p:spPr>
          <a:xfrm flipH="1">
            <a:off x="5079996" y="449285"/>
            <a:ext cx="8" cy="12817432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5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5649860" y="12470749"/>
            <a:ext cx="504541" cy="483903"/>
          </a:xfrm>
          <a:prstGeom prst="rect">
            <a:avLst/>
          </a:prstGeom>
        </p:spPr>
        <p:txBody>
          <a:bodyPr lIns="91436" tIns="91436" rIns="91436" bIns="91436" anchor="ctr"/>
          <a:lstStyle>
            <a:lvl1pPr algn="r" defTabSz="1828800">
              <a:defRPr sz="2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ayout CHIUS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Rettangolo 6"/>
          <p:cNvSpPr/>
          <p:nvPr/>
        </p:nvSpPr>
        <p:spPr>
          <a:xfrm>
            <a:off x="3048000" y="0"/>
            <a:ext cx="18288000" cy="13716000"/>
          </a:xfrm>
          <a:prstGeom prst="rect">
            <a:avLst/>
          </a:prstGeom>
          <a:solidFill>
            <a:srgbClr val="BD2B0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828800">
              <a:def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160" name="Immagine 7" descr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9771" y="1241375"/>
            <a:ext cx="4104457" cy="4104458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CasellaDiTesto 8"/>
          <p:cNvSpPr txBox="1"/>
          <p:nvPr/>
        </p:nvSpPr>
        <p:spPr>
          <a:xfrm>
            <a:off x="9403118" y="12906671"/>
            <a:ext cx="5577766" cy="588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6" tIns="91436" rIns="91436" bIns="91436">
            <a:spAutoFit/>
          </a:bodyPr>
          <a:lstStyle>
            <a:lvl1pPr defTabSz="182880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www.unibo.it</a:t>
            </a:r>
          </a:p>
        </p:txBody>
      </p:sp>
      <p:sp>
        <p:nvSpPr>
          <p:cNvPr id="162" name="Corpo livello uno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279232" y="5561855"/>
            <a:ext cx="13825536" cy="864745"/>
          </a:xfrm>
          <a:prstGeom prst="rect">
            <a:avLst/>
          </a:prstGeom>
        </p:spPr>
        <p:txBody>
          <a:bodyPr lIns="91436" tIns="91436" rIns="91436" bIns="91436" numCol="1" spcCol="38100"/>
          <a:lstStyle>
            <a:lvl1pPr marL="0" indent="0" algn="ctr" defTabSz="1828800">
              <a:lnSpc>
                <a:spcPct val="100000"/>
              </a:lnSpc>
              <a:spcBef>
                <a:spcPts val="900"/>
              </a:spcBef>
              <a:buSzTx/>
              <a:buNone/>
              <a:defRPr sz="4000" b="1">
                <a:solidFill>
                  <a:srgbClr val="FFFFFF"/>
                </a:solidFill>
              </a:defRPr>
            </a:lvl1pPr>
            <a:lvl2pPr marL="865414" indent="-408213" algn="ctr" defTabSz="1828800">
              <a:lnSpc>
                <a:spcPct val="100000"/>
              </a:lnSpc>
              <a:spcBef>
                <a:spcPts val="900"/>
              </a:spcBef>
              <a:buSzPct val="100000"/>
              <a:buChar char="–"/>
              <a:defRPr sz="4000" b="1">
                <a:solidFill>
                  <a:srgbClr val="FFFFFF"/>
                </a:solidFill>
              </a:defRPr>
            </a:lvl2pPr>
            <a:lvl3pPr marL="1295400" algn="ctr" defTabSz="1828800">
              <a:lnSpc>
                <a:spcPct val="100000"/>
              </a:lnSpc>
              <a:spcBef>
                <a:spcPts val="900"/>
              </a:spcBef>
              <a:buSzPct val="100000"/>
              <a:defRPr sz="4000" b="1">
                <a:solidFill>
                  <a:srgbClr val="FFFFFF"/>
                </a:solidFill>
              </a:defRPr>
            </a:lvl3pPr>
            <a:lvl4pPr marL="1828800" indent="-457200" algn="ctr" defTabSz="1828800">
              <a:lnSpc>
                <a:spcPct val="100000"/>
              </a:lnSpc>
              <a:spcBef>
                <a:spcPts val="900"/>
              </a:spcBef>
              <a:buSzPct val="100000"/>
              <a:buChar char="–"/>
              <a:defRPr sz="4000" b="1">
                <a:solidFill>
                  <a:srgbClr val="FFFFFF"/>
                </a:solidFill>
              </a:defRPr>
            </a:lvl4pPr>
            <a:lvl5pPr marL="2286000" indent="-457200" algn="ctr" defTabSz="1828800">
              <a:lnSpc>
                <a:spcPct val="100000"/>
              </a:lnSpc>
              <a:spcBef>
                <a:spcPts val="900"/>
              </a:spcBef>
              <a:buSzPct val="100000"/>
              <a:buChar char="»"/>
              <a:defRPr sz="4000" b="1">
                <a:solidFill>
                  <a:srgbClr val="FFFFFF"/>
                </a:solidFill>
              </a:defRPr>
            </a:lvl5pPr>
          </a:lstStyle>
          <a:p>
            <a:r>
              <a:t>Nome Cognome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63" name="Segnaposto testo 12"/>
          <p:cNvSpPr>
            <a:spLocks noGrp="1"/>
          </p:cNvSpPr>
          <p:nvPr>
            <p:ph type="body" sz="quarter" idx="21" hasCustomPrompt="1"/>
          </p:nvPr>
        </p:nvSpPr>
        <p:spPr>
          <a:xfrm>
            <a:off x="5207224" y="7146032"/>
            <a:ext cx="13969552" cy="1872210"/>
          </a:xfrm>
          <a:prstGeom prst="rect">
            <a:avLst/>
          </a:prstGeom>
        </p:spPr>
        <p:txBody>
          <a:bodyPr lIns="91436" tIns="91436" rIns="91436" bIns="91436" numCol="1" spcCol="38100"/>
          <a:lstStyle>
            <a:lvl1pPr marL="0" indent="0" algn="ctr" defTabSz="1828800">
              <a:lnSpc>
                <a:spcPct val="100000"/>
              </a:lnSpc>
              <a:spcBef>
                <a:spcPts val="700"/>
              </a:spcBef>
              <a:buSzTx/>
              <a:buNone/>
              <a:defRPr sz="3200">
                <a:solidFill>
                  <a:srgbClr val="FFFFFF"/>
                </a:solidFill>
              </a:defRPr>
            </a:lvl1pPr>
          </a:lstStyle>
          <a:p>
            <a:r>
              <a:t>Struttura</a:t>
            </a:r>
          </a:p>
        </p:txBody>
      </p:sp>
      <p:sp>
        <p:nvSpPr>
          <p:cNvPr id="164" name="Segnaposto testo 15"/>
          <p:cNvSpPr>
            <a:spLocks noGrp="1"/>
          </p:cNvSpPr>
          <p:nvPr>
            <p:ph type="body" sz="quarter" idx="22" hasCustomPrompt="1"/>
          </p:nvPr>
        </p:nvSpPr>
        <p:spPr>
          <a:xfrm>
            <a:off x="5133975" y="9450288"/>
            <a:ext cx="14116052" cy="2880325"/>
          </a:xfrm>
          <a:prstGeom prst="rect">
            <a:avLst/>
          </a:prstGeom>
        </p:spPr>
        <p:txBody>
          <a:bodyPr lIns="91436" tIns="91436" rIns="91436" bIns="91436" numCol="1" spcCol="38100"/>
          <a:lstStyle>
            <a:lvl1pPr marL="0" indent="0" algn="ctr" defTabSz="1828800">
              <a:lnSpc>
                <a:spcPct val="100000"/>
              </a:lnSpc>
              <a:spcBef>
                <a:spcPts val="600"/>
              </a:spcBef>
              <a:buSzTx/>
              <a:buNone/>
              <a:defRPr sz="2600">
                <a:solidFill>
                  <a:srgbClr val="FFFFFF"/>
                </a:solidFill>
              </a:defRPr>
            </a:lvl1pPr>
          </a:lstStyle>
          <a:p>
            <a:r>
              <a:t>nome.cognome@unibo.it
051 20 99982</a:t>
            </a:r>
          </a:p>
        </p:txBody>
      </p:sp>
      <p:sp>
        <p:nvSpPr>
          <p:cNvPr id="165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5649860" y="12470749"/>
            <a:ext cx="504541" cy="483903"/>
          </a:xfrm>
          <a:prstGeom prst="rect">
            <a:avLst/>
          </a:prstGeom>
        </p:spPr>
        <p:txBody>
          <a:bodyPr lIns="91436" tIns="91436" rIns="91436" bIns="91436" anchor="ctr"/>
          <a:lstStyle>
            <a:lvl1pPr algn="r" defTabSz="1828800">
              <a:defRPr sz="2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ayout COPERT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Rettangolo 8"/>
          <p:cNvSpPr/>
          <p:nvPr/>
        </p:nvSpPr>
        <p:spPr>
          <a:xfrm>
            <a:off x="3048000" y="0"/>
            <a:ext cx="18288000" cy="13716000"/>
          </a:xfrm>
          <a:prstGeom prst="rect">
            <a:avLst/>
          </a:prstGeom>
          <a:solidFill>
            <a:srgbClr val="A4351E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828800">
              <a:def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173" name="Immagine 9" descr="Immagin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1039" y="3113583"/>
            <a:ext cx="5616627" cy="5616627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Connettore 1 11"/>
          <p:cNvSpPr/>
          <p:nvPr/>
        </p:nvSpPr>
        <p:spPr>
          <a:xfrm flipH="1">
            <a:off x="9599711" y="377278"/>
            <a:ext cx="1" cy="12817428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75" name="Corpo livello uno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0175775" y="1097358"/>
            <a:ext cx="10370047" cy="9073013"/>
          </a:xfrm>
          <a:prstGeom prst="rect">
            <a:avLst/>
          </a:prstGeom>
        </p:spPr>
        <p:txBody>
          <a:bodyPr lIns="91436" tIns="91436" rIns="91436" bIns="91436" numCol="1" spcCol="38100" anchor="ctr"/>
          <a:lstStyle>
            <a:lvl1pPr marL="0" indent="0" defTabSz="1828800">
              <a:lnSpc>
                <a:spcPct val="100000"/>
              </a:lnSpc>
              <a:spcBef>
                <a:spcPts val="1700"/>
              </a:spcBef>
              <a:buSzTx/>
              <a:buNone/>
              <a:defRPr sz="7200" b="1">
                <a:solidFill>
                  <a:srgbClr val="FFFFFF"/>
                </a:solidFill>
              </a:defRPr>
            </a:lvl1pPr>
            <a:lvl2pPr marL="1191984" indent="-734783" defTabSz="1828800">
              <a:lnSpc>
                <a:spcPct val="100000"/>
              </a:lnSpc>
              <a:spcBef>
                <a:spcPts val="1700"/>
              </a:spcBef>
              <a:buSzPct val="100000"/>
              <a:buChar char="–"/>
              <a:defRPr sz="7200" b="1">
                <a:solidFill>
                  <a:srgbClr val="FFFFFF"/>
                </a:solidFill>
              </a:defRPr>
            </a:lvl2pPr>
            <a:lvl3pPr indent="-685800" defTabSz="1828800">
              <a:lnSpc>
                <a:spcPct val="100000"/>
              </a:lnSpc>
              <a:spcBef>
                <a:spcPts val="1700"/>
              </a:spcBef>
              <a:buSzPct val="100000"/>
              <a:defRPr sz="7200" b="1">
                <a:solidFill>
                  <a:srgbClr val="FFFFFF"/>
                </a:solidFill>
              </a:defRPr>
            </a:lvl3pPr>
            <a:lvl4pPr marL="2194559" indent="-822958" defTabSz="1828800">
              <a:lnSpc>
                <a:spcPct val="100000"/>
              </a:lnSpc>
              <a:spcBef>
                <a:spcPts val="1700"/>
              </a:spcBef>
              <a:buSzPct val="100000"/>
              <a:buChar char="–"/>
              <a:defRPr sz="7200" b="1">
                <a:solidFill>
                  <a:srgbClr val="FFFFFF"/>
                </a:solidFill>
              </a:defRPr>
            </a:lvl4pPr>
            <a:lvl5pPr marL="2651759" indent="-822959" defTabSz="1828800">
              <a:lnSpc>
                <a:spcPct val="100000"/>
              </a:lnSpc>
              <a:spcBef>
                <a:spcPts val="1700"/>
              </a:spcBef>
              <a:buSzPct val="100000"/>
              <a:buChar char="»"/>
              <a:defRPr sz="7200" b="1">
                <a:solidFill>
                  <a:srgbClr val="FFFFFF"/>
                </a:solidFill>
              </a:defRPr>
            </a:lvl5pPr>
          </a:lstStyle>
          <a:p>
            <a:r>
              <a:t>Fare clic per inserire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76" name="Segnaposto testo 5"/>
          <p:cNvSpPr>
            <a:spLocks noGrp="1"/>
          </p:cNvSpPr>
          <p:nvPr>
            <p:ph type="body" sz="quarter" idx="21" hasCustomPrompt="1"/>
          </p:nvPr>
        </p:nvSpPr>
        <p:spPr>
          <a:xfrm>
            <a:off x="10175875" y="10759626"/>
            <a:ext cx="10512425" cy="850905"/>
          </a:xfrm>
          <a:prstGeom prst="rect">
            <a:avLst/>
          </a:prstGeom>
        </p:spPr>
        <p:txBody>
          <a:bodyPr lIns="91436" tIns="91436" rIns="91436" bIns="91436" numCol="1" spcCol="38100"/>
          <a:lstStyle>
            <a:lvl1pPr marL="0" indent="0" defTabSz="1627632">
              <a:lnSpc>
                <a:spcPct val="100000"/>
              </a:lnSpc>
              <a:spcBef>
                <a:spcPts val="1000"/>
              </a:spcBef>
              <a:buSzTx/>
              <a:buNone/>
              <a:defRPr sz="4200" b="1">
                <a:solidFill>
                  <a:srgbClr val="FFFFFF"/>
                </a:solidFill>
              </a:defRPr>
            </a:lvl1pPr>
          </a:lstStyle>
          <a:p>
            <a:r>
              <a:t>Nome Cognome</a:t>
            </a:r>
          </a:p>
        </p:txBody>
      </p:sp>
      <p:sp>
        <p:nvSpPr>
          <p:cNvPr id="177" name="Segnaposto testo 7"/>
          <p:cNvSpPr>
            <a:spLocks noGrp="1"/>
          </p:cNvSpPr>
          <p:nvPr>
            <p:ph type="body" sz="quarter" idx="22" hasCustomPrompt="1"/>
          </p:nvPr>
        </p:nvSpPr>
        <p:spPr>
          <a:xfrm>
            <a:off x="10175875" y="11755883"/>
            <a:ext cx="10658475" cy="1582842"/>
          </a:xfrm>
          <a:prstGeom prst="rect">
            <a:avLst/>
          </a:prstGeom>
        </p:spPr>
        <p:txBody>
          <a:bodyPr lIns="91436" tIns="91436" rIns="91436" bIns="91436" numCol="1" spcCol="38100"/>
          <a:lstStyle>
            <a:lvl1pPr marL="0" indent="0" defTabSz="1828800">
              <a:lnSpc>
                <a:spcPct val="100000"/>
              </a:lnSpc>
              <a:spcBef>
                <a:spcPts val="900"/>
              </a:spcBef>
              <a:buSzTx/>
              <a:buNone/>
              <a:defRPr sz="4000">
                <a:solidFill>
                  <a:srgbClr val="FFFFFF"/>
                </a:solidFill>
              </a:defRPr>
            </a:lvl1pPr>
          </a:lstStyle>
          <a:p>
            <a:r>
              <a:t>Dipartimento/Struttura xxxxxx xxxxxxxxxxxx xxxxxxxx xxxxx xxxxxxxxxxxxxxxxxxx xxxxx</a:t>
            </a:r>
          </a:p>
        </p:txBody>
      </p:sp>
      <p:sp>
        <p:nvSpPr>
          <p:cNvPr id="178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5649860" y="12470749"/>
            <a:ext cx="504541" cy="483903"/>
          </a:xfrm>
          <a:prstGeom prst="rect">
            <a:avLst/>
          </a:prstGeom>
        </p:spPr>
        <p:txBody>
          <a:bodyPr lIns="91436" tIns="91436" rIns="91436" bIns="91436" anchor="ctr"/>
          <a:lstStyle>
            <a:lvl1pPr algn="r" defTabSz="1828800">
              <a:defRPr sz="2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Corpo livello uno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72960"/>
            <a:ext cx="9779000" cy="934782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buSzTx/>
              <a:buNone/>
              <a:defRPr sz="5500" b="1">
                <a:latin typeface="+mj-lt"/>
                <a:ea typeface="+mj-ea"/>
                <a:cs typeface="+mj-cs"/>
                <a:sym typeface="Helvetica Neue"/>
              </a:defRPr>
            </a:lvl1pPr>
            <a:lvl2pPr marL="1308100" indent="-698500" defTabSz="825500">
              <a:lnSpc>
                <a:spcPct val="100000"/>
              </a:lnSpc>
              <a:defRPr sz="5500" b="1">
                <a:latin typeface="+mj-lt"/>
                <a:ea typeface="+mj-ea"/>
                <a:cs typeface="+mj-cs"/>
                <a:sym typeface="Helvetica Neue"/>
              </a:defRPr>
            </a:lvl2pPr>
            <a:lvl3pPr marL="1917700" indent="-698500" defTabSz="825500">
              <a:lnSpc>
                <a:spcPct val="100000"/>
              </a:lnSpc>
              <a:defRPr sz="5500" b="1">
                <a:latin typeface="+mj-lt"/>
                <a:ea typeface="+mj-ea"/>
                <a:cs typeface="+mj-cs"/>
                <a:sym typeface="Helvetica Neue"/>
              </a:defRPr>
            </a:lvl3pPr>
            <a:lvl4pPr marL="2527300" indent="-698500" defTabSz="825500">
              <a:lnSpc>
                <a:spcPct val="100000"/>
              </a:lnSpc>
              <a:defRPr sz="5500" b="1">
                <a:latin typeface="+mj-lt"/>
                <a:ea typeface="+mj-ea"/>
                <a:cs typeface="+mj-cs"/>
                <a:sym typeface="Helvetica Neue"/>
              </a:defRPr>
            </a:lvl4pPr>
            <a:lvl5pPr marL="3136900" indent="-698500" defTabSz="825500">
              <a:lnSpc>
                <a:spcPct val="100000"/>
              </a:lnSpc>
              <a:defRPr sz="5500" b="1">
                <a:latin typeface="+mj-lt"/>
                <a:ea typeface="+mj-ea"/>
                <a:cs typeface="+mj-cs"/>
                <a:sym typeface="Helvetica Neue"/>
              </a:defRPr>
            </a:lvl5pPr>
          </a:lstStyle>
          <a:p>
            <a:r>
              <a:t>Sottotitolo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86" name="Corpo livello uno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206500" y="4248503"/>
            <a:ext cx="9779000" cy="8256631"/>
          </a:xfrm>
          <a:prstGeom prst="rect">
            <a:avLst/>
          </a:prstGeom>
        </p:spPr>
        <p:txBody>
          <a:bodyPr numCol="1" spcCol="38100"/>
          <a:lstStyle/>
          <a:p>
            <a:r>
              <a:t>Testo elenco puntato diapositiva</a:t>
            </a:r>
          </a:p>
        </p:txBody>
      </p:sp>
      <p:sp>
        <p:nvSpPr>
          <p:cNvPr id="187" name="Pappardelle con burro al prezzemolo, nocciole tostate e scaglie di parmigiano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3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88" name="Titolo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Titolo</a:t>
            </a:r>
          </a:p>
        </p:txBody>
      </p:sp>
      <p:sp>
        <p:nvSpPr>
          <p:cNvPr id="189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 e lime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22" name="Titolo presentazione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3100" spc="-262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Titolo presentazione</a:t>
            </a:r>
          </a:p>
        </p:txBody>
      </p:sp>
      <p:sp>
        <p:nvSpPr>
          <p:cNvPr id="23" name="Corpo livello uno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7690" y="1106137"/>
            <a:ext cx="21968621" cy="636983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08990">
              <a:lnSpc>
                <a:spcPct val="100000"/>
              </a:lnSpc>
              <a:buSzTx/>
              <a:buNone/>
              <a:defRPr sz="3500" b="1" cap="small"/>
            </a:lvl1pPr>
            <a:lvl2pPr marL="1054100" indent="-444500" defTabSz="808990">
              <a:lnSpc>
                <a:spcPct val="100000"/>
              </a:lnSpc>
              <a:defRPr sz="3500" b="1" cap="small"/>
            </a:lvl2pPr>
            <a:lvl3pPr marL="1663700" indent="-444500" defTabSz="808990">
              <a:lnSpc>
                <a:spcPct val="100000"/>
              </a:lnSpc>
              <a:defRPr sz="3500" b="1" cap="small"/>
            </a:lvl3pPr>
            <a:lvl4pPr marL="2273300" indent="-444500" defTabSz="808990">
              <a:lnSpc>
                <a:spcPct val="100000"/>
              </a:lnSpc>
              <a:defRPr sz="3500" b="1" cap="small"/>
            </a:lvl4pPr>
            <a:lvl5pPr marL="2882900" indent="-444500" defTabSz="808990">
              <a:lnSpc>
                <a:spcPct val="100000"/>
              </a:lnSpc>
              <a:defRPr sz="3500" b="1" cap="small"/>
            </a:lvl5pPr>
          </a:lstStyle>
          <a:p>
            <a:r>
              <a:t>Autore e data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4" name="Corpo livello uno…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6500" y="11609909"/>
            <a:ext cx="21971000" cy="1116956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buSzTx/>
              <a:buNone/>
              <a:defRPr sz="5500" b="1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r>
              <a:t>Sottotitolo presentazione</a:t>
            </a:r>
          </a:p>
        </p:txBody>
      </p:sp>
      <p:sp>
        <p:nvSpPr>
          <p:cNvPr id="2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ottotitolo diapositiv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 numCol="1" spcCol="38100"/>
          <a:lstStyle>
            <a:lvl1pPr marL="0" indent="0" defTabSz="825500">
              <a:lnSpc>
                <a:spcPct val="100000"/>
              </a:lnSpc>
              <a:buSzTx/>
              <a:buNone/>
              <a:defRPr sz="5500" b="1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r>
              <a:t>Sottotitolo diapositiva</a:t>
            </a:r>
          </a:p>
        </p:txBody>
      </p:sp>
      <p:sp>
        <p:nvSpPr>
          <p:cNvPr id="197" name="Corpo livello uno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 numCol="1" spcCol="38100"/>
          <a:lstStyle>
            <a:lvl1pPr defTabSz="2438338"/>
            <a:lvl2pPr defTabSz="2438338"/>
            <a:lvl3pPr defTabSz="2438338"/>
            <a:lvl4pPr defTabSz="2438338"/>
            <a:lvl5pPr defTabSz="2438338"/>
          </a:lstStyle>
          <a:p>
            <a:r>
              <a:t>Testo elenco puntato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98" name="Pappardelle con burro al prezzemolo, nocciole tostate e scaglie di parmigiano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99" name="Titolo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>
            <a:lvl1pPr defTabSz="2438338">
              <a:defRPr spc="-170"/>
            </a:lvl1pPr>
          </a:lstStyle>
          <a:p>
            <a:r>
              <a:t>Titolo</a:t>
            </a:r>
          </a:p>
        </p:txBody>
      </p:sp>
      <p:sp>
        <p:nvSpPr>
          <p:cNvPr id="200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f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iotola con frittelle al salmone, insalata e hummus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33" name="Titolo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4"/>
          </a:xfrm>
          <a:prstGeom prst="rect">
            <a:avLst/>
          </a:prstGeom>
        </p:spPr>
        <p:txBody>
          <a:bodyPr anchor="b"/>
          <a:lstStyle/>
          <a:p>
            <a:r>
              <a:t>Titolo</a:t>
            </a:r>
          </a:p>
        </p:txBody>
      </p:sp>
      <p:sp>
        <p:nvSpPr>
          <p:cNvPr id="34" name="Corpo livello uno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buSzTx/>
              <a:buNone/>
              <a:defRPr sz="5500" b="1">
                <a:latin typeface="+mj-lt"/>
                <a:ea typeface="+mj-ea"/>
                <a:cs typeface="+mj-cs"/>
                <a:sym typeface="Helvetica Neue"/>
              </a:defRPr>
            </a:lvl1pPr>
            <a:lvl2pPr marL="0" indent="0" defTabSz="825500">
              <a:lnSpc>
                <a:spcPct val="100000"/>
              </a:lnSpc>
              <a:buSzTx/>
              <a:buNone/>
              <a:defRPr sz="5500" b="1">
                <a:latin typeface="+mj-lt"/>
                <a:ea typeface="+mj-ea"/>
                <a:cs typeface="+mj-cs"/>
                <a:sym typeface="Helvetica Neue"/>
              </a:defRPr>
            </a:lvl2pPr>
            <a:lvl3pPr marL="0" indent="0" defTabSz="825500">
              <a:lnSpc>
                <a:spcPct val="100000"/>
              </a:lnSpc>
              <a:buSzTx/>
              <a:buNone/>
              <a:defRPr sz="5500" b="1">
                <a:latin typeface="+mj-lt"/>
                <a:ea typeface="+mj-ea"/>
                <a:cs typeface="+mj-cs"/>
                <a:sym typeface="Helvetica Neue"/>
              </a:defRPr>
            </a:lvl3pPr>
            <a:lvl4pPr marL="0" indent="0" defTabSz="825500">
              <a:lnSpc>
                <a:spcPct val="100000"/>
              </a:lnSpc>
              <a:buSzTx/>
              <a:buNone/>
              <a:defRPr sz="5500" b="1">
                <a:latin typeface="+mj-lt"/>
                <a:ea typeface="+mj-ea"/>
                <a:cs typeface="+mj-cs"/>
                <a:sym typeface="Helvetica Neue"/>
              </a:defRPr>
            </a:lvl4pPr>
            <a:lvl5pPr marL="0" indent="0" defTabSz="825500">
              <a:lnSpc>
                <a:spcPct val="100000"/>
              </a:lnSpc>
              <a:buSzTx/>
              <a:buNone/>
              <a:defRPr sz="5500" b="1">
                <a:latin typeface="+mj-lt"/>
                <a:ea typeface="+mj-ea"/>
                <a:cs typeface="+mj-cs"/>
                <a:sym typeface="Helvetica Neue"/>
              </a:defRPr>
            </a:lvl5pPr>
          </a:lstStyle>
          <a:p>
            <a:r>
              <a:t>Sottotitolo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2001500" y="13085233"/>
            <a:ext cx="368504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olo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4"/>
          </a:xfrm>
          <a:prstGeom prst="rect">
            <a:avLst/>
          </a:prstGeom>
        </p:spPr>
        <p:txBody>
          <a:bodyPr/>
          <a:lstStyle/>
          <a:p>
            <a:r>
              <a:t>Titolo</a:t>
            </a:r>
          </a:p>
        </p:txBody>
      </p:sp>
      <p:sp>
        <p:nvSpPr>
          <p:cNvPr id="43" name="Corpo livello uno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72960"/>
            <a:ext cx="21971000" cy="934782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buSzTx/>
              <a:buNone/>
              <a:defRPr sz="5500" b="1">
                <a:latin typeface="+mj-lt"/>
                <a:ea typeface="+mj-ea"/>
                <a:cs typeface="+mj-cs"/>
                <a:sym typeface="Helvetica Neue"/>
              </a:defRPr>
            </a:lvl1pPr>
            <a:lvl2pPr marL="1308100" indent="-698500" defTabSz="825500">
              <a:lnSpc>
                <a:spcPct val="100000"/>
              </a:lnSpc>
              <a:defRPr sz="5500" b="1">
                <a:latin typeface="+mj-lt"/>
                <a:ea typeface="+mj-ea"/>
                <a:cs typeface="+mj-cs"/>
                <a:sym typeface="Helvetica Neue"/>
              </a:defRPr>
            </a:lvl2pPr>
            <a:lvl3pPr marL="1917700" indent="-698500" defTabSz="825500">
              <a:lnSpc>
                <a:spcPct val="100000"/>
              </a:lnSpc>
              <a:defRPr sz="5500" b="1">
                <a:latin typeface="+mj-lt"/>
                <a:ea typeface="+mj-ea"/>
                <a:cs typeface="+mj-cs"/>
                <a:sym typeface="Helvetica Neue"/>
              </a:defRPr>
            </a:lvl3pPr>
            <a:lvl4pPr marL="2527300" indent="-698500" defTabSz="825500">
              <a:lnSpc>
                <a:spcPct val="100000"/>
              </a:lnSpc>
              <a:defRPr sz="5500" b="1">
                <a:latin typeface="+mj-lt"/>
                <a:ea typeface="+mj-ea"/>
                <a:cs typeface="+mj-cs"/>
                <a:sym typeface="Helvetica Neue"/>
              </a:defRPr>
            </a:lvl4pPr>
            <a:lvl5pPr marL="3136900" indent="-698500" defTabSz="825500">
              <a:lnSpc>
                <a:spcPct val="100000"/>
              </a:lnSpc>
              <a:defRPr sz="5500" b="1">
                <a:latin typeface="+mj-lt"/>
                <a:ea typeface="+mj-ea"/>
                <a:cs typeface="+mj-cs"/>
                <a:sym typeface="Helvetica Neue"/>
              </a:defRPr>
            </a:lvl5pPr>
          </a:lstStyle>
          <a:p>
            <a:r>
              <a:t>Sottotitolo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4" name="Corpo livello uno…"/>
          <p:cNvSpPr txBox="1">
            <a:spLocks noGrp="1"/>
          </p:cNvSpPr>
          <p:nvPr>
            <p:ph type="body" idx="21" hasCustomPrompt="1"/>
          </p:nvPr>
        </p:nvSpPr>
        <p:spPr>
          <a:prstGeom prst="rect">
            <a:avLst/>
          </a:prstGeom>
        </p:spPr>
        <p:txBody>
          <a:bodyPr numCol="1" spcCol="38100"/>
          <a:lstStyle/>
          <a:p>
            <a:r>
              <a:t>Testo elenco puntato diapositiva</a:t>
            </a:r>
          </a:p>
        </p:txBody>
      </p:sp>
      <p:sp>
        <p:nvSpPr>
          <p:cNvPr id="4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Corpo livello uno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Testo elenco puntato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Corpo livello uno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72960"/>
            <a:ext cx="9779000" cy="934782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buSzTx/>
              <a:buNone/>
              <a:defRPr sz="5500" b="1">
                <a:latin typeface="+mj-lt"/>
                <a:ea typeface="+mj-ea"/>
                <a:cs typeface="+mj-cs"/>
                <a:sym typeface="Helvetica Neue"/>
              </a:defRPr>
            </a:lvl1pPr>
            <a:lvl2pPr marL="1308100" indent="-698500" defTabSz="825500">
              <a:lnSpc>
                <a:spcPct val="100000"/>
              </a:lnSpc>
              <a:defRPr sz="5500" b="1">
                <a:latin typeface="+mj-lt"/>
                <a:ea typeface="+mj-ea"/>
                <a:cs typeface="+mj-cs"/>
                <a:sym typeface="Helvetica Neue"/>
              </a:defRPr>
            </a:lvl2pPr>
            <a:lvl3pPr marL="1917700" indent="-698500" defTabSz="825500">
              <a:lnSpc>
                <a:spcPct val="100000"/>
              </a:lnSpc>
              <a:defRPr sz="5500" b="1">
                <a:latin typeface="+mj-lt"/>
                <a:ea typeface="+mj-ea"/>
                <a:cs typeface="+mj-cs"/>
                <a:sym typeface="Helvetica Neue"/>
              </a:defRPr>
            </a:lvl3pPr>
            <a:lvl4pPr marL="2527300" indent="-698500" defTabSz="825500">
              <a:lnSpc>
                <a:spcPct val="100000"/>
              </a:lnSpc>
              <a:defRPr sz="5500" b="1">
                <a:latin typeface="+mj-lt"/>
                <a:ea typeface="+mj-ea"/>
                <a:cs typeface="+mj-cs"/>
                <a:sym typeface="Helvetica Neue"/>
              </a:defRPr>
            </a:lvl4pPr>
            <a:lvl5pPr marL="3136900" indent="-698500" defTabSz="825500">
              <a:lnSpc>
                <a:spcPct val="100000"/>
              </a:lnSpc>
              <a:defRPr sz="5500" b="1">
                <a:latin typeface="+mj-lt"/>
                <a:ea typeface="+mj-ea"/>
                <a:cs typeface="+mj-cs"/>
                <a:sym typeface="Helvetica Neue"/>
              </a:defRPr>
            </a:lvl5pPr>
          </a:lstStyle>
          <a:p>
            <a:r>
              <a:t>Sottotitolo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1" name="Corpo livello uno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206500" y="4248503"/>
            <a:ext cx="9779000" cy="8256631"/>
          </a:xfrm>
          <a:prstGeom prst="rect">
            <a:avLst/>
          </a:prstGeom>
        </p:spPr>
        <p:txBody>
          <a:bodyPr numCol="1" spcCol="38100"/>
          <a:lstStyle/>
          <a:p>
            <a:r>
              <a:t>Testo elenco puntato diapositiva</a:t>
            </a:r>
          </a:p>
        </p:txBody>
      </p:sp>
      <p:sp>
        <p:nvSpPr>
          <p:cNvPr id="62" name="Pappardelle con burro al prezzemolo, nocciole tostate e scaglie di parmigiano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3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63" name="Titolo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Titolo</a:t>
            </a:r>
          </a:p>
        </p:txBody>
      </p:sp>
      <p:sp>
        <p:nvSpPr>
          <p:cNvPr id="64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olo sezione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5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Titolo sezione</a:t>
            </a:r>
          </a:p>
        </p:txBody>
      </p:sp>
      <p:sp>
        <p:nvSpPr>
          <p:cNvPr id="7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2001500" y="13085233"/>
            <a:ext cx="368504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itolo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51"/>
          </a:xfrm>
          <a:prstGeom prst="rect">
            <a:avLst/>
          </a:prstGeom>
        </p:spPr>
        <p:txBody>
          <a:bodyPr/>
          <a:lstStyle/>
          <a:p>
            <a:r>
              <a:t>Titolo</a:t>
            </a:r>
          </a:p>
        </p:txBody>
      </p:sp>
      <p:sp>
        <p:nvSpPr>
          <p:cNvPr id="80" name="Corpo livello uno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72960"/>
            <a:ext cx="21971000" cy="934782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buSzTx/>
              <a:buNone/>
              <a:defRPr sz="5500" b="1">
                <a:latin typeface="+mj-lt"/>
                <a:ea typeface="+mj-ea"/>
                <a:cs typeface="+mj-cs"/>
                <a:sym typeface="Helvetica Neue"/>
              </a:defRPr>
            </a:lvl1pPr>
            <a:lvl2pPr marL="1308100" indent="-698500" defTabSz="825500">
              <a:lnSpc>
                <a:spcPct val="100000"/>
              </a:lnSpc>
              <a:defRPr sz="5500" b="1">
                <a:latin typeface="+mj-lt"/>
                <a:ea typeface="+mj-ea"/>
                <a:cs typeface="+mj-cs"/>
                <a:sym typeface="Helvetica Neue"/>
              </a:defRPr>
            </a:lvl2pPr>
            <a:lvl3pPr marL="1917700" indent="-698500" defTabSz="825500">
              <a:lnSpc>
                <a:spcPct val="100000"/>
              </a:lnSpc>
              <a:defRPr sz="5500" b="1">
                <a:latin typeface="+mj-lt"/>
                <a:ea typeface="+mj-ea"/>
                <a:cs typeface="+mj-cs"/>
                <a:sym typeface="Helvetica Neue"/>
              </a:defRPr>
            </a:lvl3pPr>
            <a:lvl4pPr marL="2527300" indent="-698500" defTabSz="825500">
              <a:lnSpc>
                <a:spcPct val="100000"/>
              </a:lnSpc>
              <a:defRPr sz="5500" b="1">
                <a:latin typeface="+mj-lt"/>
                <a:ea typeface="+mj-ea"/>
                <a:cs typeface="+mj-cs"/>
                <a:sym typeface="Helvetica Neue"/>
              </a:defRPr>
            </a:lvl4pPr>
            <a:lvl5pPr marL="3136900" indent="-698500" defTabSz="825500">
              <a:lnSpc>
                <a:spcPct val="100000"/>
              </a:lnSpc>
              <a:defRPr sz="5500" b="1">
                <a:latin typeface="+mj-lt"/>
                <a:ea typeface="+mj-ea"/>
                <a:cs typeface="+mj-cs"/>
                <a:sym typeface="Helvetica Neue"/>
              </a:defRPr>
            </a:lvl5pPr>
          </a:lstStyle>
          <a:p>
            <a:r>
              <a:t>Sottotitolo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rogram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itolo programma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Titolo programma</a:t>
            </a:r>
          </a:p>
        </p:txBody>
      </p:sp>
      <p:sp>
        <p:nvSpPr>
          <p:cNvPr id="89" name="Corpo livello uno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72960"/>
            <a:ext cx="21971000" cy="934782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buSzTx/>
              <a:buNone/>
              <a:defRPr sz="5500" b="1">
                <a:latin typeface="+mj-lt"/>
                <a:ea typeface="+mj-ea"/>
                <a:cs typeface="+mj-cs"/>
                <a:sym typeface="Helvetica Neue"/>
              </a:defRPr>
            </a:lvl1pPr>
            <a:lvl2pPr marL="1308100" indent="-698500" defTabSz="825500">
              <a:lnSpc>
                <a:spcPct val="100000"/>
              </a:lnSpc>
              <a:defRPr sz="5500" b="1">
                <a:latin typeface="+mj-lt"/>
                <a:ea typeface="+mj-ea"/>
                <a:cs typeface="+mj-cs"/>
                <a:sym typeface="Helvetica Neue"/>
              </a:defRPr>
            </a:lvl2pPr>
            <a:lvl3pPr marL="1917700" indent="-698500" defTabSz="825500">
              <a:lnSpc>
                <a:spcPct val="100000"/>
              </a:lnSpc>
              <a:defRPr sz="5500" b="1">
                <a:latin typeface="+mj-lt"/>
                <a:ea typeface="+mj-ea"/>
                <a:cs typeface="+mj-cs"/>
                <a:sym typeface="Helvetica Neue"/>
              </a:defRPr>
            </a:lvl3pPr>
            <a:lvl4pPr marL="2527300" indent="-698500" defTabSz="825500">
              <a:lnSpc>
                <a:spcPct val="100000"/>
              </a:lnSpc>
              <a:defRPr sz="5500" b="1">
                <a:latin typeface="+mj-lt"/>
                <a:ea typeface="+mj-ea"/>
                <a:cs typeface="+mj-cs"/>
                <a:sym typeface="Helvetica Neue"/>
              </a:defRPr>
            </a:lvl4pPr>
            <a:lvl5pPr marL="3136900" indent="-698500" defTabSz="825500">
              <a:lnSpc>
                <a:spcPct val="100000"/>
              </a:lnSpc>
              <a:defRPr sz="5500" b="1">
                <a:latin typeface="+mj-lt"/>
                <a:ea typeface="+mj-ea"/>
                <a:cs typeface="+mj-cs"/>
                <a:sym typeface="Helvetica Neue"/>
              </a:defRPr>
            </a:lvl5pPr>
          </a:lstStyle>
          <a:p>
            <a:r>
              <a:t>Sottotitolo programma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0" name="Corpo livello uno…"/>
          <p:cNvSpPr txBox="1">
            <a:spLocks noGrp="1"/>
          </p:cNvSpPr>
          <p:nvPr>
            <p:ph type="body" idx="21" hasCustomPrompt="1"/>
          </p:nvPr>
        </p:nvSpPr>
        <p:spPr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99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r>
              <a:t>Argomenti del programma</a:t>
            </a:r>
          </a:p>
        </p:txBody>
      </p:sp>
      <p:sp>
        <p:nvSpPr>
          <p:cNvPr id="9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rpo livello uno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2" spcCol="1098550">
            <a:normAutofit/>
          </a:bodyPr>
          <a:lstStyle/>
          <a:p>
            <a:r>
              <a:t>Testo elenco puntato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" name="Titolo Testo"/>
          <p:cNvSpPr txBox="1">
            <a:spLocks noGrp="1"/>
          </p:cNvSpPr>
          <p:nvPr>
            <p:ph type="title"/>
          </p:nvPr>
        </p:nvSpPr>
        <p:spPr>
          <a:xfrm>
            <a:off x="3653366" y="2743200"/>
            <a:ext cx="19507201" cy="15053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Titolo Testo</a:t>
            </a:r>
          </a:p>
        </p:txBody>
      </p:sp>
      <p:sp>
        <p:nvSpPr>
          <p:cNvPr id="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2001500" y="13080999"/>
            <a:ext cx="368504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transition spd="med"/>
  <p:txStyles>
    <p:titleStyle>
      <a:lvl1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1pPr>
      <a:lvl2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2pPr>
      <a:lvl3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3pPr>
      <a:lvl4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4pPr>
      <a:lvl5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5pPr>
      <a:lvl6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6pPr>
      <a:lvl7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7pPr>
      <a:lvl8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8pPr>
      <a:lvl9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9pPr>
    </p:titleStyle>
    <p:bodyStyle>
      <a:lvl1pPr marL="381000" marR="0" indent="-381000" algn="l" defTabSz="2438337" rtl="0" latinLnBrk="0">
        <a:lnSpc>
          <a:spcPct val="900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1pPr>
      <a:lvl2pPr marL="990600" marR="0" indent="-381000" algn="l" defTabSz="2438337" rtl="0" latinLnBrk="0">
        <a:lnSpc>
          <a:spcPct val="900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2pPr>
      <a:lvl3pPr marL="1600200" marR="0" indent="-381000" algn="l" defTabSz="2438337" rtl="0" latinLnBrk="0">
        <a:lnSpc>
          <a:spcPct val="900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3pPr>
      <a:lvl4pPr marL="2209800" marR="0" indent="-381000" algn="l" defTabSz="2438337" rtl="0" latinLnBrk="0">
        <a:lnSpc>
          <a:spcPct val="900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4pPr>
      <a:lvl5pPr marL="2819400" marR="0" indent="-381000" algn="l" defTabSz="2438337" rtl="0" latinLnBrk="0">
        <a:lnSpc>
          <a:spcPct val="900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5pPr>
      <a:lvl6pPr marL="3429000" marR="0" indent="-381000" algn="l" defTabSz="2438337" rtl="0" latinLnBrk="0">
        <a:lnSpc>
          <a:spcPct val="900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4038600" marR="0" indent="-381000" algn="l" defTabSz="2438337" rtl="0" latinLnBrk="0">
        <a:lnSpc>
          <a:spcPct val="900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4648200" marR="0" indent="-381000" algn="l" defTabSz="2438337" rtl="0" latinLnBrk="0">
        <a:lnSpc>
          <a:spcPct val="900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5257800" marR="0" indent="-381000" algn="l" defTabSz="2438337" rtl="0" latinLnBrk="0">
        <a:lnSpc>
          <a:spcPct val="900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hyperlink" Target="https://www.anvur.it/wp-content/uploads/2021/02/Documento-GEV-TM.pdf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iloedu.com" TargetMode="External"/><Relationship Id="rId13" Type="http://schemas.openxmlformats.org/officeDocument/2006/relationships/hyperlink" Target="https://site.unibo.it/idea/it" TargetMode="External"/><Relationship Id="rId3" Type="http://schemas.openxmlformats.org/officeDocument/2006/relationships/image" Target="../media/image6.png"/><Relationship Id="rId7" Type="http://schemas.openxmlformats.org/officeDocument/2006/relationships/image" Target="../media/image10.tif"/><Relationship Id="rId12" Type="http://schemas.openxmlformats.org/officeDocument/2006/relationships/hyperlink" Target="https://www.almacube.com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tif"/><Relationship Id="rId11" Type="http://schemas.openxmlformats.org/officeDocument/2006/relationships/hyperlink" Target="https://site.unibo.it/adlab/it" TargetMode="External"/><Relationship Id="rId5" Type="http://schemas.openxmlformats.org/officeDocument/2006/relationships/image" Target="../media/image8.tif"/><Relationship Id="rId15" Type="http://schemas.openxmlformats.org/officeDocument/2006/relationships/image" Target="../media/image11.tif"/><Relationship Id="rId10" Type="http://schemas.openxmlformats.org/officeDocument/2006/relationships/hyperlink" Target="https://centri.unibo.it/dharc/en" TargetMode="External"/><Relationship Id="rId4" Type="http://schemas.openxmlformats.org/officeDocument/2006/relationships/image" Target="../media/image7.png"/><Relationship Id="rId9" Type="http://schemas.openxmlformats.org/officeDocument/2006/relationships/hyperlink" Target="https://www.aladincoopsociale.it" TargetMode="External"/><Relationship Id="rId14" Type="http://schemas.openxmlformats.org/officeDocument/2006/relationships/hyperlink" Target="https://www.unibo.it/it/ateneo/organizzazione/amministrazione-generale/3211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nvur.it/wp-content/uploads/2016/06/Manuale%20di%20valutazione%20TM~.pdf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hyperlink" Target="https://book.unibo.it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hyperlink" Target="https://almaorienta.unibo.it/it/scuole-superiori/catalogo-multicampus-iniziative-pcto-pls-pot/il-testo-e-le-fonti-in-rete-corso-breve-di-textual-literacy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15.png"/><Relationship Id="rId12" Type="http://schemas.openxmlformats.org/officeDocument/2006/relationships/hyperlink" Target="https://almaorienta.unibo.it/it/scuole-superiori/catalogo-multicampus-iniziative-pcto-pls-pot/il-latino-nel-paesaggio-linguistico-di-bologna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11" Type="http://schemas.openxmlformats.org/officeDocument/2006/relationships/hyperlink" Target="https://almaorienta.unibo.it/it/scuole-superiori/catalogo-multicampus-iniziative-pcto-pls-pot/alma-philologia-prime-lezioni-di-critica-del-testo" TargetMode="External"/><Relationship Id="rId5" Type="http://schemas.openxmlformats.org/officeDocument/2006/relationships/hyperlink" Target="https://www.unibo.it/it/didattica/formazione-insegnanti/formazione-in-servizio-degli-insegnanti/formazione-per-innovazione/formazione-per-innovazione" TargetMode="External"/><Relationship Id="rId10" Type="http://schemas.openxmlformats.org/officeDocument/2006/relationships/hyperlink" Target="https://almaorienta.unibo.it/it/scuole-superiori/catalogo-multicampus-iniziative-pcto-pls-pot/adotta-un-commento-ai-promessi-sposi" TargetMode="External"/><Relationship Id="rId4" Type="http://schemas.openxmlformats.org/officeDocument/2006/relationships/hyperlink" Target="https://www.unibo.it/it/didattica/formazione-insegnanti/formazione-in-servizio-degli-insegnanti/catalogo-delle-iniziative-per-la-formazione-in-servizio-degli-insegnanti/catalogo-delle-iniziative-per-la-formazione-in-servizio-degli-insegnanti" TargetMode="External"/><Relationship Id="rId9" Type="http://schemas.openxmlformats.org/officeDocument/2006/relationships/image" Target="../media/image19.png"/><Relationship Id="rId14" Type="http://schemas.openxmlformats.org/officeDocument/2006/relationships/hyperlink" Target="https://almaorienta.unibo.it/it/scuole-superiori/catalogo-multicampus-iniziative-pcto-pls-pot/trova-la-rana-archivio-dei-giornalini-scolastici-del-liceo-galvani-di-bologna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Rettangolo"/>
          <p:cNvSpPr/>
          <p:nvPr/>
        </p:nvSpPr>
        <p:spPr>
          <a:xfrm>
            <a:off x="15039102" y="-44644"/>
            <a:ext cx="9396540" cy="1380528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10" name="TERZA MISSIONE"/>
          <p:cNvSpPr txBox="1">
            <a:spLocks noGrp="1"/>
          </p:cNvSpPr>
          <p:nvPr>
            <p:ph type="title" idx="4294967295"/>
          </p:nvPr>
        </p:nvSpPr>
        <p:spPr>
          <a:xfrm>
            <a:off x="5459372" y="4181502"/>
            <a:ext cx="9217016" cy="4648205"/>
          </a:xfrm>
          <a:prstGeom prst="rect">
            <a:avLst/>
          </a:prstGeom>
        </p:spPr>
        <p:txBody>
          <a:bodyPr anchor="b"/>
          <a:lstStyle>
            <a:lvl1pPr>
              <a:defRPr sz="12500" spc="-3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TERZA MISSIONE</a:t>
            </a:r>
          </a:p>
        </p:txBody>
      </p:sp>
      <p:sp>
        <p:nvSpPr>
          <p:cNvPr id="211" name="Segnaposto testo 1"/>
          <p:cNvSpPr txBox="1">
            <a:spLocks noGrp="1"/>
          </p:cNvSpPr>
          <p:nvPr>
            <p:ph type="body" sz="quarter" idx="4294967295"/>
          </p:nvPr>
        </p:nvSpPr>
        <p:spPr>
          <a:xfrm>
            <a:off x="5454217" y="3591662"/>
            <a:ext cx="9227327" cy="961619"/>
          </a:xfrm>
          <a:prstGeom prst="rect">
            <a:avLst/>
          </a:prstGeom>
        </p:spPr>
        <p:txBody>
          <a:bodyPr numCol="1" spcCol="38100"/>
          <a:lstStyle/>
          <a:p>
            <a:pPr marL="0" indent="0" defTabSz="800734">
              <a:lnSpc>
                <a:spcPct val="100000"/>
              </a:lnSpc>
              <a:buSzTx/>
              <a:buNone/>
              <a:defRPr sz="4800" b="1" cap="small">
                <a:latin typeface="+mj-lt"/>
                <a:ea typeface="+mj-ea"/>
                <a:cs typeface="+mj-cs"/>
                <a:sym typeface="Helvetica Neue"/>
              </a:defRPr>
            </a:pPr>
            <a:r>
              <a:t>Vademecum - </a:t>
            </a:r>
            <a:r>
              <a:rPr>
                <a:solidFill>
                  <a:srgbClr val="FFFFFF"/>
                </a:solidFill>
              </a:rPr>
              <a:t>Scuola e Impresa</a:t>
            </a:r>
          </a:p>
        </p:txBody>
      </p:sp>
      <p:sp>
        <p:nvSpPr>
          <p:cNvPr id="212" name="Ficlit - 16 gennaio 2023"/>
          <p:cNvSpPr txBox="1"/>
          <p:nvPr/>
        </p:nvSpPr>
        <p:spPr>
          <a:xfrm>
            <a:off x="5449063" y="9185747"/>
            <a:ext cx="9227327" cy="9616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algn="r" defTabSz="825500">
              <a:defRPr sz="4000" b="1" cap="small">
                <a:solidFill>
                  <a:srgbClr val="000000"/>
                </a:solidFill>
              </a:defRPr>
            </a:lvl1pPr>
          </a:lstStyle>
          <a:p>
            <a:r>
              <a:t>Ficlit - 20 marzo 2023</a:t>
            </a:r>
          </a:p>
        </p:txBody>
      </p:sp>
      <p:sp>
        <p:nvSpPr>
          <p:cNvPr id="213" name="Linea"/>
          <p:cNvSpPr/>
          <p:nvPr/>
        </p:nvSpPr>
        <p:spPr>
          <a:xfrm flipV="1">
            <a:off x="17872559" y="1232448"/>
            <a:ext cx="3729626" cy="11251104"/>
          </a:xfrm>
          <a:prstGeom prst="line">
            <a:avLst/>
          </a:prstGeom>
          <a:ln w="76200">
            <a:solidFill>
              <a:srgbClr val="000000">
                <a:alpha val="50000"/>
              </a:srgbClr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214" name="Schermata 2023-01-12 alle 14.54.18.png" descr="Schermata 2023-01-12 alle 14.54.18.png"/>
          <p:cNvPicPr>
            <a:picLocks noChangeAspect="1"/>
          </p:cNvPicPr>
          <p:nvPr/>
        </p:nvPicPr>
        <p:blipFill>
          <a:blip r:embed="rId2"/>
          <a:srcRect l="8252" t="3463" r="8250" b="3462"/>
          <a:stretch>
            <a:fillRect/>
          </a:stretch>
        </p:blipFill>
        <p:spPr>
          <a:xfrm>
            <a:off x="16956467" y="3449239"/>
            <a:ext cx="5561624" cy="681743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2B0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Linea"/>
          <p:cNvSpPr/>
          <p:nvPr/>
        </p:nvSpPr>
        <p:spPr>
          <a:xfrm flipV="1">
            <a:off x="5868500" y="5054370"/>
            <a:ext cx="4" cy="7518860"/>
          </a:xfrm>
          <a:prstGeom prst="line">
            <a:avLst/>
          </a:prstGeom>
          <a:ln w="76200">
            <a:solidFill>
              <a:srgbClr val="FFFFFF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64" name="Linea"/>
          <p:cNvSpPr/>
          <p:nvPr/>
        </p:nvSpPr>
        <p:spPr>
          <a:xfrm flipV="1">
            <a:off x="12027027" y="5054370"/>
            <a:ext cx="4" cy="7518860"/>
          </a:xfrm>
          <a:prstGeom prst="line">
            <a:avLst/>
          </a:prstGeom>
          <a:ln w="76200">
            <a:solidFill>
              <a:srgbClr val="FFFFFF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65" name="Monitorare l’impatto"/>
          <p:cNvSpPr txBox="1"/>
          <p:nvPr/>
        </p:nvSpPr>
        <p:spPr>
          <a:xfrm>
            <a:off x="1206499" y="3251198"/>
            <a:ext cx="2802404" cy="13564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825500">
              <a:defRPr sz="4100" b="1" cap="small">
                <a:solidFill>
                  <a:srgbClr val="FFFFFF"/>
                </a:solidFill>
              </a:defRPr>
            </a:lvl1pPr>
          </a:lstStyle>
          <a:p>
            <a:r>
              <a:t>Continuità e storicità</a:t>
            </a:r>
          </a:p>
        </p:txBody>
      </p:sp>
      <p:sp>
        <p:nvSpPr>
          <p:cNvPr id="466" name="Monitorare le attività"/>
          <p:cNvSpPr txBox="1"/>
          <p:nvPr/>
        </p:nvSpPr>
        <p:spPr>
          <a:xfrm>
            <a:off x="6413498" y="3251198"/>
            <a:ext cx="3601114" cy="13564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825500">
              <a:defRPr sz="4100" b="1" cap="small">
                <a:solidFill>
                  <a:srgbClr val="000000"/>
                </a:solidFill>
              </a:defRPr>
            </a:lvl1pPr>
          </a:lstStyle>
          <a:p>
            <a:r>
              <a:t>Trasversalità e sinergie</a:t>
            </a:r>
          </a:p>
        </p:txBody>
      </p:sp>
      <p:sp>
        <p:nvSpPr>
          <p:cNvPr id="467" name="Monitorare la Cultura di TM"/>
          <p:cNvSpPr txBox="1"/>
          <p:nvPr/>
        </p:nvSpPr>
        <p:spPr>
          <a:xfrm>
            <a:off x="12636499" y="3313190"/>
            <a:ext cx="4025590" cy="12325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825500">
              <a:defRPr sz="4100" b="1" cap="small">
                <a:solidFill>
                  <a:srgbClr val="FFFFFF"/>
                </a:solidFill>
              </a:defRPr>
            </a:lvl1pPr>
          </a:lstStyle>
          <a:p>
            <a:r>
              <a:t>Capillarità e diversificazione</a:t>
            </a:r>
          </a:p>
        </p:txBody>
      </p:sp>
      <p:sp>
        <p:nvSpPr>
          <p:cNvPr id="468" name="Rettangolo"/>
          <p:cNvSpPr/>
          <p:nvPr/>
        </p:nvSpPr>
        <p:spPr>
          <a:xfrm>
            <a:off x="18338835" y="-44644"/>
            <a:ext cx="6091313" cy="13805288"/>
          </a:xfrm>
          <a:prstGeom prst="rect">
            <a:avLst/>
          </a:prstGeom>
          <a:solidFill>
            <a:srgbClr val="8B8B8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69" name="Rettangolo"/>
          <p:cNvSpPr/>
          <p:nvPr/>
        </p:nvSpPr>
        <p:spPr>
          <a:xfrm>
            <a:off x="19959403" y="-44644"/>
            <a:ext cx="4470745" cy="13805288"/>
          </a:xfrm>
          <a:prstGeom prst="rect">
            <a:avLst/>
          </a:prstGeom>
          <a:solidFill>
            <a:srgbClr val="1A1A1A">
              <a:alpha val="75015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470" name="Schermata 2023-01-12 alle 14.46.25.png" descr="Schermata 2023-01-12 alle 14.46.2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57876" y="12762620"/>
            <a:ext cx="4470745" cy="943828"/>
          </a:xfrm>
          <a:prstGeom prst="rect">
            <a:avLst/>
          </a:prstGeom>
          <a:ln w="12700">
            <a:miter lim="400000"/>
          </a:ln>
        </p:spPr>
      </p:pic>
      <p:sp>
        <p:nvSpPr>
          <p:cNvPr id="471" name="Linea"/>
          <p:cNvSpPr/>
          <p:nvPr/>
        </p:nvSpPr>
        <p:spPr>
          <a:xfrm>
            <a:off x="1289716" y="2505075"/>
            <a:ext cx="3182774" cy="0"/>
          </a:xfrm>
          <a:prstGeom prst="line">
            <a:avLst/>
          </a:prstGeom>
          <a:ln w="76200">
            <a:solidFill>
              <a:srgbClr val="000000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grpSp>
        <p:nvGrpSpPr>
          <p:cNvPr id="474" name="Raggruppa"/>
          <p:cNvGrpSpPr/>
          <p:nvPr/>
        </p:nvGrpSpPr>
        <p:grpSpPr>
          <a:xfrm>
            <a:off x="7945779" y="-18822"/>
            <a:ext cx="10382261" cy="1663243"/>
            <a:chOff x="-1" y="0"/>
            <a:chExt cx="10382260" cy="1663242"/>
          </a:xfrm>
        </p:grpSpPr>
        <p:sp>
          <p:nvSpPr>
            <p:cNvPr id="472" name="Rettangolo"/>
            <p:cNvSpPr/>
            <p:nvPr/>
          </p:nvSpPr>
          <p:spPr>
            <a:xfrm rot="5399269">
              <a:off x="4360610" y="-4359333"/>
              <a:ext cx="1661037" cy="103819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591" y="0"/>
                  </a:lnTo>
                  <a:lnTo>
                    <a:pt x="21600" y="21600"/>
                  </a:lnTo>
                  <a:lnTo>
                    <a:pt x="9" y="21600"/>
                  </a:lnTo>
                  <a:close/>
                </a:path>
              </a:pathLst>
            </a:custGeom>
            <a:solidFill>
              <a:srgbClr val="D7D9D9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473" name="Tipologie"/>
            <p:cNvSpPr txBox="1"/>
            <p:nvPr/>
          </p:nvSpPr>
          <p:spPr>
            <a:xfrm>
              <a:off x="1036541" y="364229"/>
              <a:ext cx="7353984" cy="9347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normAutofit/>
            </a:bodyPr>
            <a:lstStyle>
              <a:lvl1pPr algn="l" defTabSz="825500">
                <a:defRPr sz="5500" b="1">
                  <a:solidFill>
                    <a:srgbClr val="000000"/>
                  </a:solidFill>
                </a:defRPr>
              </a:lvl1pPr>
            </a:lstStyle>
            <a:p>
              <a:r>
                <a:t>Scuola</a:t>
              </a:r>
            </a:p>
          </p:txBody>
        </p:sp>
      </p:grpSp>
      <p:sp>
        <p:nvSpPr>
          <p:cNvPr id="475" name="Continuità e sviluppo delle pregresse attività promosse dal gruppo di ricerca “La Classe Plurilingue”, risultate dalla collaborazione tra scuola e università avvenuta in occasione della raccolta dei dati (A.S. 2021-2022).…"/>
          <p:cNvSpPr txBox="1"/>
          <p:nvPr/>
        </p:nvSpPr>
        <p:spPr>
          <a:xfrm>
            <a:off x="1206500" y="5454649"/>
            <a:ext cx="4064000" cy="599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Continuità</a:t>
            </a:r>
            <a:r>
              <a:rPr b="0"/>
              <a:t> e sviluppo delle pregresse attività promosse dal gruppo di ricerca </a:t>
            </a:r>
            <a:r>
              <a:t>“La Classe Plurilingue”</a:t>
            </a:r>
            <a:r>
              <a:rPr b="0"/>
              <a:t>, risultate dalla collaborazione tra scuola e università avvenuta in occasione della raccolta dei dati </a:t>
            </a:r>
            <a:r>
              <a:t>(A.S. 2021-2022)</a:t>
            </a:r>
            <a:r>
              <a:rPr b="0"/>
              <a:t>. </a:t>
            </a:r>
          </a:p>
          <a:p>
            <a:pPr algn="l">
              <a:defRPr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Solido background di ricerca, anche in funzione della collaborazione col </a:t>
            </a:r>
            <a:r>
              <a:rPr b="1"/>
              <a:t>CRDI</a:t>
            </a:r>
            <a:r>
              <a:t> e quale esito di un progetto di </a:t>
            </a:r>
            <a:r>
              <a:rPr b="1"/>
              <a:t>ricerca dottorale</a:t>
            </a:r>
            <a:r>
              <a:t> (tesi di dottorato del Dott. Nicola Perugini).</a:t>
            </a:r>
          </a:p>
        </p:txBody>
      </p:sp>
      <p:sp>
        <p:nvSpPr>
          <p:cNvPr id="476" name="Trasversalità e sinergia di risorse interne ed esterne, nell’organizzazione come nell’erogazione dell’attività:…"/>
          <p:cNvSpPr txBox="1"/>
          <p:nvPr/>
        </p:nvSpPr>
        <p:spPr>
          <a:xfrm>
            <a:off x="6415556" y="5270500"/>
            <a:ext cx="5080005" cy="6362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Trasversalità </a:t>
            </a:r>
            <a:r>
              <a:rPr b="0"/>
              <a:t>e</a:t>
            </a:r>
            <a:r>
              <a:t> sinergia </a:t>
            </a:r>
            <a:r>
              <a:rPr b="0"/>
              <a:t>di risorse interne ed esterne, nell’</a:t>
            </a:r>
            <a:r>
              <a:t>organizzazione</a:t>
            </a:r>
            <a:r>
              <a:rPr b="0"/>
              <a:t> come nell’</a:t>
            </a:r>
            <a:r>
              <a:t>erogazione</a:t>
            </a:r>
            <a:r>
              <a:rPr b="0"/>
              <a:t> dell’attività: </a:t>
            </a:r>
          </a:p>
          <a:p>
            <a:pPr algn="l" defTabSz="457200">
              <a:defRPr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coinvolgimento di </a:t>
            </a:r>
            <a:r>
              <a:rPr b="1"/>
              <a:t>membri interni </a:t>
            </a:r>
            <a:r>
              <a:t>(referenti: prof.ssa Gianollo e dott. Perugini), </a:t>
            </a:r>
            <a:r>
              <a:rPr b="1"/>
              <a:t>risorse</a:t>
            </a:r>
            <a:r>
              <a:t> interne ed esterne, di </a:t>
            </a:r>
            <a:r>
              <a:rPr b="1"/>
              <a:t>membri esterni</a:t>
            </a:r>
            <a:r>
              <a:t> (</a:t>
            </a:r>
            <a:r>
              <a:rPr b="1"/>
              <a:t>CRDI</a:t>
            </a:r>
            <a:r>
              <a:t> - Centro di Ricerca per la Didattica dell’Italiano), e rivolto ad un’</a:t>
            </a:r>
            <a:r>
              <a:rPr b="1"/>
              <a:t>utenza</a:t>
            </a:r>
            <a:r>
              <a:t> altrettanto diversificata (personale docente delle scuole dell’infanzia, primarie e secondarie di I grado, degli</a:t>
            </a:r>
            <a:r>
              <a:rPr b="1"/>
              <a:t> Istituti Comprensivi </a:t>
            </a:r>
            <a:r>
              <a:t>IC 5 e IC 11 di Bologna), con una </a:t>
            </a:r>
            <a:r>
              <a:rPr b="1"/>
              <a:t>sinergia</a:t>
            </a:r>
            <a:r>
              <a:t> interna di studio e ricerca. </a:t>
            </a:r>
          </a:p>
        </p:txBody>
      </p:sp>
      <p:sp>
        <p:nvSpPr>
          <p:cNvPr id="477" name="Capillarità tematica, che incontra bisogni sociali diversificati e si rivolge a target ampi e ben individuati.…"/>
          <p:cNvSpPr txBox="1"/>
          <p:nvPr/>
        </p:nvSpPr>
        <p:spPr>
          <a:xfrm>
            <a:off x="12640615" y="5264150"/>
            <a:ext cx="5080005" cy="709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Capillarità</a:t>
            </a:r>
            <a:r>
              <a:rPr b="0"/>
              <a:t> tematica, che incontra </a:t>
            </a:r>
            <a:r>
              <a:t>bisogni sociali</a:t>
            </a:r>
            <a:r>
              <a:rPr b="0"/>
              <a:t> diversificati e si rivolge a </a:t>
            </a:r>
            <a:r>
              <a:t>target</a:t>
            </a:r>
            <a:r>
              <a:rPr b="0"/>
              <a:t> ampi e ben individuati.</a:t>
            </a:r>
          </a:p>
          <a:p>
            <a:pPr algn="l">
              <a:defRPr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Corso di perfezionamento per docenti di </a:t>
            </a:r>
            <a:r>
              <a:rPr b="1"/>
              <a:t>ogni area disciplinare</a:t>
            </a:r>
            <a:r>
              <a:t>,</a:t>
            </a:r>
            <a:r>
              <a:rPr b="1"/>
              <a:t> </a:t>
            </a:r>
            <a:r>
              <a:t>con </a:t>
            </a:r>
            <a:r>
              <a:rPr b="1"/>
              <a:t>obiettivi </a:t>
            </a:r>
            <a:r>
              <a:t>di valorizzazione professionale, consolidamento della qualità della proposta formativa e rafforzamento delle competenze pedagogiche e relazionali in </a:t>
            </a:r>
            <a:r>
              <a:rPr b="1"/>
              <a:t>contesti plurilingui</a:t>
            </a:r>
            <a:r>
              <a:t>, efficace per allievi provenienti da famiglie con una </a:t>
            </a:r>
            <a:r>
              <a:rPr b="1"/>
              <a:t>storia di migrazione</a:t>
            </a:r>
            <a:r>
              <a:t>.</a:t>
            </a:r>
          </a:p>
          <a:p>
            <a:pPr algn="l" defTabSz="457200">
              <a:defRPr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Corso </a:t>
            </a:r>
            <a:r>
              <a:rPr i="1"/>
              <a:t>accreditato</a:t>
            </a:r>
            <a:r>
              <a:t> (</a:t>
            </a:r>
            <a:r>
              <a:rPr b="1"/>
              <a:t>certificazione S.O.F.I.A.</a:t>
            </a:r>
            <a:r>
              <a:t>) e </a:t>
            </a:r>
            <a:r>
              <a:rPr i="1"/>
              <a:t>gratuito</a:t>
            </a:r>
            <a:r>
              <a:t>, con una duplice scansione </a:t>
            </a:r>
            <a:r>
              <a:rPr i="1"/>
              <a:t>online</a:t>
            </a:r>
            <a:r>
              <a:t> e </a:t>
            </a:r>
            <a:r>
              <a:rPr i="1"/>
              <a:t>in presenza</a:t>
            </a:r>
            <a:r>
              <a:t> (Moduli 1 e 2). </a:t>
            </a:r>
          </a:p>
        </p:txBody>
      </p:sp>
      <p:sp>
        <p:nvSpPr>
          <p:cNvPr id="478" name="PUBLIC ENGAGEMENT"/>
          <p:cNvSpPr txBox="1"/>
          <p:nvPr/>
        </p:nvSpPr>
        <p:spPr>
          <a:xfrm>
            <a:off x="1206499" y="1461226"/>
            <a:ext cx="4176660" cy="9598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>
            <a:lvl1pPr algn="l" defTabSz="1024099">
              <a:lnSpc>
                <a:spcPct val="80000"/>
              </a:lnSpc>
              <a:defRPr sz="5500" b="1" cap="small" spc="-199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Case study</a:t>
            </a:r>
          </a:p>
        </p:txBody>
      </p:sp>
      <p:sp>
        <p:nvSpPr>
          <p:cNvPr id="479" name="Misurazione impatto"/>
          <p:cNvSpPr txBox="1"/>
          <p:nvPr/>
        </p:nvSpPr>
        <p:spPr>
          <a:xfrm rot="16200000">
            <a:off x="14246792" y="6887364"/>
            <a:ext cx="9779005" cy="9347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algn="l" defTabSz="825500">
              <a:defRPr sz="5500" b="1" i="1">
                <a:solidFill>
                  <a:srgbClr val="000000"/>
                </a:solidFill>
              </a:defRPr>
            </a:lvl1pPr>
          </a:lstStyle>
          <a:p>
            <a:r>
              <a:t>Case Study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Commissione terza missione"/>
          <p:cNvSpPr txBox="1"/>
          <p:nvPr/>
        </p:nvSpPr>
        <p:spPr>
          <a:xfrm>
            <a:off x="1257300" y="762000"/>
            <a:ext cx="5534078" cy="23129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>
            <a:lvl1pPr algn="l" defTabSz="1072869">
              <a:lnSpc>
                <a:spcPct val="80000"/>
              </a:lnSpc>
              <a:defRPr sz="5764" b="1" cap="all" spc="-115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Commissione terza missione</a:t>
            </a:r>
          </a:p>
        </p:txBody>
      </p:sp>
      <p:sp>
        <p:nvSpPr>
          <p:cNvPr id="482" name="Rettangolo"/>
          <p:cNvSpPr/>
          <p:nvPr/>
        </p:nvSpPr>
        <p:spPr>
          <a:xfrm>
            <a:off x="-24825" y="4797487"/>
            <a:ext cx="24433649" cy="8940280"/>
          </a:xfrm>
          <a:prstGeom prst="rect">
            <a:avLst/>
          </a:prstGeom>
          <a:solidFill>
            <a:srgbClr val="BD2B0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83" name="Linea"/>
          <p:cNvSpPr/>
          <p:nvPr/>
        </p:nvSpPr>
        <p:spPr>
          <a:xfrm>
            <a:off x="8200690" y="2108784"/>
            <a:ext cx="7982620" cy="1"/>
          </a:xfrm>
          <a:prstGeom prst="line">
            <a:avLst/>
          </a:prstGeom>
          <a:ln w="762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2438338"/>
            <a:endParaRPr/>
          </a:p>
        </p:txBody>
      </p:sp>
      <p:pic>
        <p:nvPicPr>
          <p:cNvPr id="484" name="image4.png" descr="image4.png"/>
          <p:cNvPicPr>
            <a:picLocks noChangeAspect="1"/>
          </p:cNvPicPr>
          <p:nvPr/>
        </p:nvPicPr>
        <p:blipFill>
          <a:blip r:embed="rId2"/>
          <a:srcRect l="6496" t="6488" r="6255" b="1106"/>
          <a:stretch>
            <a:fillRect/>
          </a:stretch>
        </p:blipFill>
        <p:spPr>
          <a:xfrm>
            <a:off x="10865106" y="6184879"/>
            <a:ext cx="638674" cy="6366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98" h="21546" extrusionOk="0">
                <a:moveTo>
                  <a:pt x="10909" y="1"/>
                </a:moveTo>
                <a:cubicBezTo>
                  <a:pt x="7522" y="-28"/>
                  <a:pt x="4141" y="844"/>
                  <a:pt x="2385" y="2633"/>
                </a:cubicBezTo>
                <a:cubicBezTo>
                  <a:pt x="751" y="4299"/>
                  <a:pt x="337" y="5555"/>
                  <a:pt x="83" y="9631"/>
                </a:cubicBezTo>
                <a:cubicBezTo>
                  <a:pt x="-302" y="15786"/>
                  <a:pt x="534" y="17456"/>
                  <a:pt x="5138" y="19812"/>
                </a:cubicBezTo>
                <a:cubicBezTo>
                  <a:pt x="7366" y="20952"/>
                  <a:pt x="8826" y="21518"/>
                  <a:pt x="10207" y="21545"/>
                </a:cubicBezTo>
                <a:cubicBezTo>
                  <a:pt x="11589" y="21572"/>
                  <a:pt x="12884" y="21061"/>
                  <a:pt x="14786" y="20000"/>
                </a:cubicBezTo>
                <a:cubicBezTo>
                  <a:pt x="19208" y="17536"/>
                  <a:pt x="21298" y="13942"/>
                  <a:pt x="21298" y="8825"/>
                </a:cubicBezTo>
                <a:cubicBezTo>
                  <a:pt x="21298" y="5439"/>
                  <a:pt x="20955" y="4279"/>
                  <a:pt x="19485" y="2781"/>
                </a:cubicBezTo>
                <a:cubicBezTo>
                  <a:pt x="17700" y="962"/>
                  <a:pt x="14296" y="29"/>
                  <a:pt x="10909" y="1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485" name="Coordinatrice"/>
          <p:cNvSpPr txBox="1"/>
          <p:nvPr/>
        </p:nvSpPr>
        <p:spPr>
          <a:xfrm>
            <a:off x="10855782" y="5486400"/>
            <a:ext cx="3140438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825500">
              <a:defRPr sz="3600" b="1" cap="small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Coordinatrice</a:t>
            </a:r>
          </a:p>
        </p:txBody>
      </p:sp>
      <p:sp>
        <p:nvSpPr>
          <p:cNvPr id="486" name="Paola Italia"/>
          <p:cNvSpPr txBox="1"/>
          <p:nvPr/>
        </p:nvSpPr>
        <p:spPr>
          <a:xfrm>
            <a:off x="11184048" y="6210300"/>
            <a:ext cx="2179105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2438338">
              <a:lnSpc>
                <a:spcPct val="90000"/>
              </a:lnSpc>
              <a:defRPr sz="30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Paola Italia</a:t>
            </a:r>
          </a:p>
        </p:txBody>
      </p:sp>
      <p:sp>
        <p:nvSpPr>
          <p:cNvPr id="487" name="Vicedirettrice del Dipartimento"/>
          <p:cNvSpPr txBox="1"/>
          <p:nvPr/>
        </p:nvSpPr>
        <p:spPr>
          <a:xfrm>
            <a:off x="15865118" y="5481190"/>
            <a:ext cx="6349812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825500">
              <a:defRPr sz="3600" b="1" cap="small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Vicedirettrice del Dipartimento</a:t>
            </a:r>
          </a:p>
        </p:txBody>
      </p:sp>
      <p:sp>
        <p:nvSpPr>
          <p:cNvPr id="488" name="Direttore del Dipartimento"/>
          <p:cNvSpPr txBox="1"/>
          <p:nvPr/>
        </p:nvSpPr>
        <p:spPr>
          <a:xfrm>
            <a:off x="3667490" y="5481190"/>
            <a:ext cx="5435592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825500">
              <a:defRPr sz="3600" b="1" cap="small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Direttore del Dipartimento</a:t>
            </a:r>
          </a:p>
        </p:txBody>
      </p:sp>
      <p:pic>
        <p:nvPicPr>
          <p:cNvPr id="489" name="image4.png" descr="image4.png"/>
          <p:cNvPicPr>
            <a:picLocks noChangeAspect="1"/>
          </p:cNvPicPr>
          <p:nvPr/>
        </p:nvPicPr>
        <p:blipFill>
          <a:blip r:embed="rId2"/>
          <a:srcRect l="6496" t="6488" r="6255" b="1106"/>
          <a:stretch>
            <a:fillRect/>
          </a:stretch>
        </p:blipFill>
        <p:spPr>
          <a:xfrm>
            <a:off x="3997102" y="6184081"/>
            <a:ext cx="638674" cy="6366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98" h="21546" extrusionOk="0">
                <a:moveTo>
                  <a:pt x="10909" y="1"/>
                </a:moveTo>
                <a:cubicBezTo>
                  <a:pt x="7522" y="-28"/>
                  <a:pt x="4141" y="844"/>
                  <a:pt x="2385" y="2633"/>
                </a:cubicBezTo>
                <a:cubicBezTo>
                  <a:pt x="751" y="4299"/>
                  <a:pt x="337" y="5555"/>
                  <a:pt x="83" y="9631"/>
                </a:cubicBezTo>
                <a:cubicBezTo>
                  <a:pt x="-302" y="15786"/>
                  <a:pt x="534" y="17456"/>
                  <a:pt x="5138" y="19812"/>
                </a:cubicBezTo>
                <a:cubicBezTo>
                  <a:pt x="7366" y="20952"/>
                  <a:pt x="8826" y="21518"/>
                  <a:pt x="10207" y="21545"/>
                </a:cubicBezTo>
                <a:cubicBezTo>
                  <a:pt x="11589" y="21572"/>
                  <a:pt x="12884" y="21061"/>
                  <a:pt x="14786" y="20000"/>
                </a:cubicBezTo>
                <a:cubicBezTo>
                  <a:pt x="19208" y="17536"/>
                  <a:pt x="21298" y="13942"/>
                  <a:pt x="21298" y="8825"/>
                </a:cubicBezTo>
                <a:cubicBezTo>
                  <a:pt x="21298" y="5439"/>
                  <a:pt x="20955" y="4279"/>
                  <a:pt x="19485" y="2781"/>
                </a:cubicBezTo>
                <a:cubicBezTo>
                  <a:pt x="17700" y="962"/>
                  <a:pt x="14296" y="29"/>
                  <a:pt x="10909" y="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490" name="image4.png" descr="image4.png"/>
          <p:cNvPicPr>
            <a:picLocks noChangeAspect="1"/>
          </p:cNvPicPr>
          <p:nvPr/>
        </p:nvPicPr>
        <p:blipFill>
          <a:blip r:embed="rId2"/>
          <a:srcRect l="6496" t="6488" r="6255" b="1106"/>
          <a:stretch>
            <a:fillRect/>
          </a:stretch>
        </p:blipFill>
        <p:spPr>
          <a:xfrm>
            <a:off x="1058624" y="7848579"/>
            <a:ext cx="638674" cy="6366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98" h="21546" extrusionOk="0">
                <a:moveTo>
                  <a:pt x="10909" y="1"/>
                </a:moveTo>
                <a:cubicBezTo>
                  <a:pt x="7522" y="-28"/>
                  <a:pt x="4141" y="844"/>
                  <a:pt x="2385" y="2633"/>
                </a:cubicBezTo>
                <a:cubicBezTo>
                  <a:pt x="751" y="4299"/>
                  <a:pt x="337" y="5555"/>
                  <a:pt x="83" y="9631"/>
                </a:cubicBezTo>
                <a:cubicBezTo>
                  <a:pt x="-302" y="15786"/>
                  <a:pt x="534" y="17456"/>
                  <a:pt x="5138" y="19812"/>
                </a:cubicBezTo>
                <a:cubicBezTo>
                  <a:pt x="7366" y="20952"/>
                  <a:pt x="8826" y="21518"/>
                  <a:pt x="10207" y="21545"/>
                </a:cubicBezTo>
                <a:cubicBezTo>
                  <a:pt x="11589" y="21572"/>
                  <a:pt x="12884" y="21061"/>
                  <a:pt x="14786" y="20000"/>
                </a:cubicBezTo>
                <a:cubicBezTo>
                  <a:pt x="19208" y="17536"/>
                  <a:pt x="21298" y="13942"/>
                  <a:pt x="21298" y="8825"/>
                </a:cubicBezTo>
                <a:cubicBezTo>
                  <a:pt x="21298" y="5439"/>
                  <a:pt x="20955" y="4279"/>
                  <a:pt x="19485" y="2781"/>
                </a:cubicBezTo>
                <a:cubicBezTo>
                  <a:pt x="17700" y="962"/>
                  <a:pt x="14296" y="29"/>
                  <a:pt x="10909" y="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491" name="image4.png" descr="image4.png"/>
          <p:cNvPicPr>
            <a:picLocks noChangeAspect="1"/>
          </p:cNvPicPr>
          <p:nvPr/>
        </p:nvPicPr>
        <p:blipFill>
          <a:blip r:embed="rId2"/>
          <a:srcRect l="6496" t="6488" r="6255" b="1106"/>
          <a:stretch>
            <a:fillRect/>
          </a:stretch>
        </p:blipFill>
        <p:spPr>
          <a:xfrm>
            <a:off x="17326462" y="6184879"/>
            <a:ext cx="638675" cy="6366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98" h="21546" extrusionOk="0">
                <a:moveTo>
                  <a:pt x="10909" y="1"/>
                </a:moveTo>
                <a:cubicBezTo>
                  <a:pt x="7522" y="-28"/>
                  <a:pt x="4141" y="844"/>
                  <a:pt x="2385" y="2633"/>
                </a:cubicBezTo>
                <a:cubicBezTo>
                  <a:pt x="751" y="4299"/>
                  <a:pt x="337" y="5555"/>
                  <a:pt x="83" y="9631"/>
                </a:cubicBezTo>
                <a:cubicBezTo>
                  <a:pt x="-302" y="15786"/>
                  <a:pt x="534" y="17456"/>
                  <a:pt x="5138" y="19812"/>
                </a:cubicBezTo>
                <a:cubicBezTo>
                  <a:pt x="7366" y="20952"/>
                  <a:pt x="8826" y="21518"/>
                  <a:pt x="10207" y="21545"/>
                </a:cubicBezTo>
                <a:cubicBezTo>
                  <a:pt x="11589" y="21572"/>
                  <a:pt x="12884" y="21061"/>
                  <a:pt x="14786" y="20000"/>
                </a:cubicBezTo>
                <a:cubicBezTo>
                  <a:pt x="19208" y="17536"/>
                  <a:pt x="21298" y="13942"/>
                  <a:pt x="21298" y="8825"/>
                </a:cubicBezTo>
                <a:cubicBezTo>
                  <a:pt x="21298" y="5439"/>
                  <a:pt x="20955" y="4279"/>
                  <a:pt x="19485" y="2781"/>
                </a:cubicBezTo>
                <a:cubicBezTo>
                  <a:pt x="17700" y="962"/>
                  <a:pt x="14296" y="29"/>
                  <a:pt x="10909" y="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492" name="image4.png" descr="image4.png"/>
          <p:cNvPicPr>
            <a:picLocks noChangeAspect="1"/>
          </p:cNvPicPr>
          <p:nvPr/>
        </p:nvPicPr>
        <p:blipFill>
          <a:blip r:embed="rId2"/>
          <a:srcRect l="6496" t="6488" r="6255" b="1106"/>
          <a:stretch>
            <a:fillRect/>
          </a:stretch>
        </p:blipFill>
        <p:spPr>
          <a:xfrm>
            <a:off x="10263264" y="7851075"/>
            <a:ext cx="638674" cy="6366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98" h="21546" extrusionOk="0">
                <a:moveTo>
                  <a:pt x="10909" y="1"/>
                </a:moveTo>
                <a:cubicBezTo>
                  <a:pt x="7522" y="-28"/>
                  <a:pt x="4141" y="844"/>
                  <a:pt x="2385" y="2633"/>
                </a:cubicBezTo>
                <a:cubicBezTo>
                  <a:pt x="751" y="4299"/>
                  <a:pt x="337" y="5555"/>
                  <a:pt x="83" y="9631"/>
                </a:cubicBezTo>
                <a:cubicBezTo>
                  <a:pt x="-302" y="15786"/>
                  <a:pt x="534" y="17456"/>
                  <a:pt x="5138" y="19812"/>
                </a:cubicBezTo>
                <a:cubicBezTo>
                  <a:pt x="7366" y="20952"/>
                  <a:pt x="8826" y="21518"/>
                  <a:pt x="10207" y="21545"/>
                </a:cubicBezTo>
                <a:cubicBezTo>
                  <a:pt x="11589" y="21572"/>
                  <a:pt x="12884" y="21061"/>
                  <a:pt x="14786" y="20000"/>
                </a:cubicBezTo>
                <a:cubicBezTo>
                  <a:pt x="19208" y="17536"/>
                  <a:pt x="21298" y="13942"/>
                  <a:pt x="21298" y="8825"/>
                </a:cubicBezTo>
                <a:cubicBezTo>
                  <a:pt x="21298" y="5439"/>
                  <a:pt x="20955" y="4279"/>
                  <a:pt x="19485" y="2781"/>
                </a:cubicBezTo>
                <a:cubicBezTo>
                  <a:pt x="17700" y="962"/>
                  <a:pt x="14296" y="29"/>
                  <a:pt x="10909" y="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493" name="image4.png" descr="image4.png"/>
          <p:cNvPicPr>
            <a:picLocks noChangeAspect="1"/>
          </p:cNvPicPr>
          <p:nvPr/>
        </p:nvPicPr>
        <p:blipFill>
          <a:blip r:embed="rId2"/>
          <a:srcRect l="6526" t="6491" r="6385" b="3814"/>
          <a:stretch>
            <a:fillRect/>
          </a:stretch>
        </p:blipFill>
        <p:spPr>
          <a:xfrm>
            <a:off x="18820931" y="7867232"/>
            <a:ext cx="637505" cy="6179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98" h="21571" extrusionOk="0">
                <a:moveTo>
                  <a:pt x="10929" y="0"/>
                </a:moveTo>
                <a:cubicBezTo>
                  <a:pt x="7536" y="-29"/>
                  <a:pt x="4136" y="871"/>
                  <a:pt x="2377" y="2716"/>
                </a:cubicBezTo>
                <a:cubicBezTo>
                  <a:pt x="739" y="4434"/>
                  <a:pt x="339" y="5730"/>
                  <a:pt x="83" y="9934"/>
                </a:cubicBezTo>
                <a:cubicBezTo>
                  <a:pt x="-302" y="16282"/>
                  <a:pt x="523" y="17991"/>
                  <a:pt x="5135" y="20421"/>
                </a:cubicBezTo>
                <a:cubicBezTo>
                  <a:pt x="6101" y="20930"/>
                  <a:pt x="6880" y="21278"/>
                  <a:pt x="7615" y="21571"/>
                </a:cubicBezTo>
                <a:lnTo>
                  <a:pt x="12878" y="21571"/>
                </a:lnTo>
                <a:cubicBezTo>
                  <a:pt x="13477" y="21314"/>
                  <a:pt x="14074" y="21040"/>
                  <a:pt x="14814" y="20615"/>
                </a:cubicBezTo>
                <a:cubicBezTo>
                  <a:pt x="19035" y="18193"/>
                  <a:pt x="21110" y="14711"/>
                  <a:pt x="21298" y="9823"/>
                </a:cubicBezTo>
                <a:lnTo>
                  <a:pt x="21298" y="7994"/>
                </a:lnTo>
                <a:cubicBezTo>
                  <a:pt x="21211" y="5398"/>
                  <a:pt x="20798" y="4222"/>
                  <a:pt x="19508" y="2868"/>
                </a:cubicBezTo>
                <a:cubicBezTo>
                  <a:pt x="17720" y="992"/>
                  <a:pt x="14323" y="30"/>
                  <a:pt x="10929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494" name="image4.png" descr="image4.png"/>
          <p:cNvPicPr>
            <a:picLocks noChangeAspect="1"/>
          </p:cNvPicPr>
          <p:nvPr/>
        </p:nvPicPr>
        <p:blipFill>
          <a:blip r:embed="rId2"/>
          <a:srcRect l="6496" t="6488" r="6255" b="1106"/>
          <a:stretch>
            <a:fillRect/>
          </a:stretch>
        </p:blipFill>
        <p:spPr>
          <a:xfrm>
            <a:off x="18819760" y="9753579"/>
            <a:ext cx="638675" cy="6366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98" h="21546" extrusionOk="0">
                <a:moveTo>
                  <a:pt x="10909" y="1"/>
                </a:moveTo>
                <a:cubicBezTo>
                  <a:pt x="7522" y="-28"/>
                  <a:pt x="4141" y="844"/>
                  <a:pt x="2385" y="2633"/>
                </a:cubicBezTo>
                <a:cubicBezTo>
                  <a:pt x="751" y="4299"/>
                  <a:pt x="337" y="5555"/>
                  <a:pt x="83" y="9631"/>
                </a:cubicBezTo>
                <a:cubicBezTo>
                  <a:pt x="-302" y="15786"/>
                  <a:pt x="534" y="17456"/>
                  <a:pt x="5138" y="19812"/>
                </a:cubicBezTo>
                <a:cubicBezTo>
                  <a:pt x="7366" y="20952"/>
                  <a:pt x="8826" y="21518"/>
                  <a:pt x="10207" y="21545"/>
                </a:cubicBezTo>
                <a:cubicBezTo>
                  <a:pt x="11589" y="21572"/>
                  <a:pt x="12884" y="21061"/>
                  <a:pt x="14786" y="20000"/>
                </a:cubicBezTo>
                <a:cubicBezTo>
                  <a:pt x="19208" y="17536"/>
                  <a:pt x="21298" y="13942"/>
                  <a:pt x="21298" y="8825"/>
                </a:cubicBezTo>
                <a:cubicBezTo>
                  <a:pt x="21298" y="5439"/>
                  <a:pt x="20955" y="4279"/>
                  <a:pt x="19485" y="2781"/>
                </a:cubicBezTo>
                <a:cubicBezTo>
                  <a:pt x="17700" y="962"/>
                  <a:pt x="14296" y="29"/>
                  <a:pt x="10909" y="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495" name="image4.png" descr="image4.png"/>
          <p:cNvPicPr>
            <a:picLocks noChangeAspect="1"/>
          </p:cNvPicPr>
          <p:nvPr/>
        </p:nvPicPr>
        <p:blipFill>
          <a:blip r:embed="rId2"/>
          <a:srcRect l="6496" t="6488" r="6255" b="1106"/>
          <a:stretch>
            <a:fillRect/>
          </a:stretch>
        </p:blipFill>
        <p:spPr>
          <a:xfrm>
            <a:off x="11755447" y="9753579"/>
            <a:ext cx="638675" cy="6366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98" h="21546" extrusionOk="0">
                <a:moveTo>
                  <a:pt x="10909" y="1"/>
                </a:moveTo>
                <a:cubicBezTo>
                  <a:pt x="7522" y="-28"/>
                  <a:pt x="4141" y="844"/>
                  <a:pt x="2385" y="2633"/>
                </a:cubicBezTo>
                <a:cubicBezTo>
                  <a:pt x="751" y="4299"/>
                  <a:pt x="337" y="5555"/>
                  <a:pt x="83" y="9631"/>
                </a:cubicBezTo>
                <a:cubicBezTo>
                  <a:pt x="-302" y="15786"/>
                  <a:pt x="534" y="17456"/>
                  <a:pt x="5138" y="19812"/>
                </a:cubicBezTo>
                <a:cubicBezTo>
                  <a:pt x="7366" y="20952"/>
                  <a:pt x="8826" y="21518"/>
                  <a:pt x="10207" y="21545"/>
                </a:cubicBezTo>
                <a:cubicBezTo>
                  <a:pt x="11589" y="21572"/>
                  <a:pt x="12884" y="21061"/>
                  <a:pt x="14786" y="20000"/>
                </a:cubicBezTo>
                <a:cubicBezTo>
                  <a:pt x="19208" y="17536"/>
                  <a:pt x="21298" y="13942"/>
                  <a:pt x="21298" y="8825"/>
                </a:cubicBezTo>
                <a:cubicBezTo>
                  <a:pt x="21298" y="5439"/>
                  <a:pt x="20955" y="4279"/>
                  <a:pt x="19485" y="2781"/>
                </a:cubicBezTo>
                <a:cubicBezTo>
                  <a:pt x="17700" y="962"/>
                  <a:pt x="14296" y="29"/>
                  <a:pt x="10909" y="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496" name="image4.png" descr="image4.png"/>
          <p:cNvPicPr>
            <a:picLocks noChangeAspect="1"/>
          </p:cNvPicPr>
          <p:nvPr/>
        </p:nvPicPr>
        <p:blipFill>
          <a:blip r:embed="rId2"/>
          <a:srcRect l="6496" t="6488" r="6255" b="1106"/>
          <a:stretch>
            <a:fillRect/>
          </a:stretch>
        </p:blipFill>
        <p:spPr>
          <a:xfrm>
            <a:off x="1058624" y="9753579"/>
            <a:ext cx="638674" cy="6366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98" h="21546" extrusionOk="0">
                <a:moveTo>
                  <a:pt x="10909" y="1"/>
                </a:moveTo>
                <a:cubicBezTo>
                  <a:pt x="7522" y="-28"/>
                  <a:pt x="4141" y="844"/>
                  <a:pt x="2385" y="2633"/>
                </a:cubicBezTo>
                <a:cubicBezTo>
                  <a:pt x="751" y="4299"/>
                  <a:pt x="337" y="5555"/>
                  <a:pt x="83" y="9631"/>
                </a:cubicBezTo>
                <a:cubicBezTo>
                  <a:pt x="-302" y="15786"/>
                  <a:pt x="534" y="17456"/>
                  <a:pt x="5138" y="19812"/>
                </a:cubicBezTo>
                <a:cubicBezTo>
                  <a:pt x="7366" y="20952"/>
                  <a:pt x="8826" y="21518"/>
                  <a:pt x="10207" y="21545"/>
                </a:cubicBezTo>
                <a:cubicBezTo>
                  <a:pt x="11589" y="21572"/>
                  <a:pt x="12884" y="21061"/>
                  <a:pt x="14786" y="20000"/>
                </a:cubicBezTo>
                <a:cubicBezTo>
                  <a:pt x="19208" y="17536"/>
                  <a:pt x="21298" y="13942"/>
                  <a:pt x="21298" y="8825"/>
                </a:cubicBezTo>
                <a:cubicBezTo>
                  <a:pt x="21298" y="5439"/>
                  <a:pt x="20955" y="4279"/>
                  <a:pt x="19485" y="2781"/>
                </a:cubicBezTo>
                <a:cubicBezTo>
                  <a:pt x="17700" y="962"/>
                  <a:pt x="14296" y="29"/>
                  <a:pt x="10909" y="1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497" name="Loredana Chines"/>
          <p:cNvSpPr txBox="1"/>
          <p:nvPr/>
        </p:nvSpPr>
        <p:spPr>
          <a:xfrm>
            <a:off x="17646329" y="6207203"/>
            <a:ext cx="3238575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2438338">
              <a:lnSpc>
                <a:spcPct val="90000"/>
              </a:lnSpc>
              <a:defRPr sz="30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Loredana Chines</a:t>
            </a:r>
          </a:p>
        </p:txBody>
      </p:sp>
      <p:sp>
        <p:nvSpPr>
          <p:cNvPr id="498" name="Nicola Grandi"/>
          <p:cNvSpPr txBox="1"/>
          <p:nvPr/>
        </p:nvSpPr>
        <p:spPr>
          <a:xfrm>
            <a:off x="4283591" y="6207203"/>
            <a:ext cx="2689585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2438338">
              <a:lnSpc>
                <a:spcPct val="90000"/>
              </a:lnSpc>
              <a:defRPr sz="30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Nicola Grandi</a:t>
            </a:r>
          </a:p>
        </p:txBody>
      </p:sp>
      <p:pic>
        <p:nvPicPr>
          <p:cNvPr id="499" name="image4.png" descr="image4.png"/>
          <p:cNvPicPr>
            <a:picLocks noChangeAspect="1"/>
          </p:cNvPicPr>
          <p:nvPr/>
        </p:nvPicPr>
        <p:blipFill>
          <a:blip r:embed="rId2"/>
          <a:srcRect l="6496" t="6488" r="6255" b="1106"/>
          <a:stretch>
            <a:fillRect/>
          </a:stretch>
        </p:blipFill>
        <p:spPr>
          <a:xfrm>
            <a:off x="3380679" y="11510784"/>
            <a:ext cx="638674" cy="6366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98" h="21546" extrusionOk="0">
                <a:moveTo>
                  <a:pt x="10909" y="1"/>
                </a:moveTo>
                <a:cubicBezTo>
                  <a:pt x="7522" y="-28"/>
                  <a:pt x="4141" y="844"/>
                  <a:pt x="2385" y="2633"/>
                </a:cubicBezTo>
                <a:cubicBezTo>
                  <a:pt x="751" y="4299"/>
                  <a:pt x="337" y="5555"/>
                  <a:pt x="83" y="9631"/>
                </a:cubicBezTo>
                <a:cubicBezTo>
                  <a:pt x="-302" y="15786"/>
                  <a:pt x="534" y="17456"/>
                  <a:pt x="5138" y="19812"/>
                </a:cubicBezTo>
                <a:cubicBezTo>
                  <a:pt x="7366" y="20952"/>
                  <a:pt x="8826" y="21518"/>
                  <a:pt x="10207" y="21545"/>
                </a:cubicBezTo>
                <a:cubicBezTo>
                  <a:pt x="11589" y="21572"/>
                  <a:pt x="12884" y="21061"/>
                  <a:pt x="14786" y="20000"/>
                </a:cubicBezTo>
                <a:cubicBezTo>
                  <a:pt x="19208" y="17536"/>
                  <a:pt x="21298" y="13942"/>
                  <a:pt x="21298" y="8825"/>
                </a:cubicBezTo>
                <a:cubicBezTo>
                  <a:pt x="21298" y="5439"/>
                  <a:pt x="20955" y="4279"/>
                  <a:pt x="19485" y="2781"/>
                </a:cubicBezTo>
                <a:cubicBezTo>
                  <a:pt x="17700" y="962"/>
                  <a:pt x="14296" y="29"/>
                  <a:pt x="10909" y="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500" name="image4.png" descr="image4.png"/>
          <p:cNvPicPr>
            <a:picLocks noChangeAspect="1"/>
          </p:cNvPicPr>
          <p:nvPr/>
        </p:nvPicPr>
        <p:blipFill>
          <a:blip r:embed="rId2"/>
          <a:srcRect l="6496" t="6488" r="6255" b="1106"/>
          <a:stretch>
            <a:fillRect/>
          </a:stretch>
        </p:blipFill>
        <p:spPr>
          <a:xfrm>
            <a:off x="13707432" y="11506179"/>
            <a:ext cx="638674" cy="6366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98" h="21546" extrusionOk="0">
                <a:moveTo>
                  <a:pt x="10909" y="1"/>
                </a:moveTo>
                <a:cubicBezTo>
                  <a:pt x="7522" y="-28"/>
                  <a:pt x="4141" y="844"/>
                  <a:pt x="2385" y="2633"/>
                </a:cubicBezTo>
                <a:cubicBezTo>
                  <a:pt x="751" y="4299"/>
                  <a:pt x="337" y="5555"/>
                  <a:pt x="83" y="9631"/>
                </a:cubicBezTo>
                <a:cubicBezTo>
                  <a:pt x="-302" y="15786"/>
                  <a:pt x="534" y="17456"/>
                  <a:pt x="5138" y="19812"/>
                </a:cubicBezTo>
                <a:cubicBezTo>
                  <a:pt x="7366" y="20952"/>
                  <a:pt x="8826" y="21518"/>
                  <a:pt x="10207" y="21545"/>
                </a:cubicBezTo>
                <a:cubicBezTo>
                  <a:pt x="11589" y="21572"/>
                  <a:pt x="12884" y="21061"/>
                  <a:pt x="14786" y="20000"/>
                </a:cubicBezTo>
                <a:cubicBezTo>
                  <a:pt x="19208" y="17536"/>
                  <a:pt x="21298" y="13942"/>
                  <a:pt x="21298" y="8825"/>
                </a:cubicBezTo>
                <a:cubicBezTo>
                  <a:pt x="21298" y="5439"/>
                  <a:pt x="20955" y="4279"/>
                  <a:pt x="19485" y="2781"/>
                </a:cubicBezTo>
                <a:cubicBezTo>
                  <a:pt x="17700" y="962"/>
                  <a:pt x="14296" y="29"/>
                  <a:pt x="10909" y="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501" name="image4.png" descr="image4.png"/>
          <p:cNvPicPr>
            <a:picLocks noChangeAspect="1"/>
          </p:cNvPicPr>
          <p:nvPr/>
        </p:nvPicPr>
        <p:blipFill>
          <a:blip r:embed="rId2"/>
          <a:srcRect l="6496" t="6488" r="6255" b="1106"/>
          <a:stretch>
            <a:fillRect/>
          </a:stretch>
        </p:blipFill>
        <p:spPr>
          <a:xfrm>
            <a:off x="7950098" y="12727985"/>
            <a:ext cx="638675" cy="6366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98" h="21546" extrusionOk="0">
                <a:moveTo>
                  <a:pt x="10909" y="1"/>
                </a:moveTo>
                <a:cubicBezTo>
                  <a:pt x="7522" y="-28"/>
                  <a:pt x="4141" y="844"/>
                  <a:pt x="2385" y="2633"/>
                </a:cubicBezTo>
                <a:cubicBezTo>
                  <a:pt x="751" y="4299"/>
                  <a:pt x="337" y="5555"/>
                  <a:pt x="83" y="9631"/>
                </a:cubicBezTo>
                <a:cubicBezTo>
                  <a:pt x="-302" y="15786"/>
                  <a:pt x="534" y="17456"/>
                  <a:pt x="5138" y="19812"/>
                </a:cubicBezTo>
                <a:cubicBezTo>
                  <a:pt x="7366" y="20952"/>
                  <a:pt x="8826" y="21518"/>
                  <a:pt x="10207" y="21545"/>
                </a:cubicBezTo>
                <a:cubicBezTo>
                  <a:pt x="11589" y="21572"/>
                  <a:pt x="12884" y="21061"/>
                  <a:pt x="14786" y="20000"/>
                </a:cubicBezTo>
                <a:cubicBezTo>
                  <a:pt x="19208" y="17536"/>
                  <a:pt x="21298" y="13942"/>
                  <a:pt x="21298" y="8825"/>
                </a:cubicBezTo>
                <a:cubicBezTo>
                  <a:pt x="21298" y="5439"/>
                  <a:pt x="20955" y="4279"/>
                  <a:pt x="19485" y="2781"/>
                </a:cubicBezTo>
                <a:cubicBezTo>
                  <a:pt x="17700" y="962"/>
                  <a:pt x="14296" y="29"/>
                  <a:pt x="10909" y="1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502" name="Referente: Andrea Campana"/>
          <p:cNvSpPr txBox="1"/>
          <p:nvPr/>
        </p:nvSpPr>
        <p:spPr>
          <a:xfrm>
            <a:off x="1716086" y="8413050"/>
            <a:ext cx="4616506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2438338">
              <a:lnSpc>
                <a:spcPct val="90000"/>
              </a:lnSpc>
              <a:defRPr sz="25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Referente: </a:t>
            </a:r>
            <a:r>
              <a:rPr b="1"/>
              <a:t>Andrea Campana</a:t>
            </a:r>
          </a:p>
        </p:txBody>
      </p:sp>
      <p:sp>
        <p:nvSpPr>
          <p:cNvPr id="503" name="Referente: Elisa Dal Chiele"/>
          <p:cNvSpPr txBox="1"/>
          <p:nvPr/>
        </p:nvSpPr>
        <p:spPr>
          <a:xfrm>
            <a:off x="19470059" y="8411631"/>
            <a:ext cx="4152504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2438338">
              <a:lnSpc>
                <a:spcPct val="90000"/>
              </a:lnSpc>
              <a:defRPr sz="25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Referente: </a:t>
            </a:r>
            <a:r>
              <a:rPr b="1"/>
              <a:t>Elisa Dal Chiele</a:t>
            </a:r>
          </a:p>
        </p:txBody>
      </p:sp>
      <p:sp>
        <p:nvSpPr>
          <p:cNvPr id="504" name="Referente: Vanessa Pietrantonio"/>
          <p:cNvSpPr txBox="1"/>
          <p:nvPr/>
        </p:nvSpPr>
        <p:spPr>
          <a:xfrm>
            <a:off x="10771514" y="8430630"/>
            <a:ext cx="5347618" cy="448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2438338">
              <a:lnSpc>
                <a:spcPct val="90000"/>
              </a:lnSpc>
              <a:defRPr sz="25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dirty="0" err="1"/>
              <a:t>Referente</a:t>
            </a:r>
            <a:r>
              <a:rPr dirty="0"/>
              <a:t>:</a:t>
            </a:r>
            <a:r>
              <a:rPr lang="it-IT" dirty="0"/>
              <a:t> </a:t>
            </a:r>
            <a:r>
              <a:rPr lang="it-IT" b="1" dirty="0"/>
              <a:t>Guido Mattia Gallerani</a:t>
            </a:r>
            <a:endParaRPr b="1" dirty="0"/>
          </a:p>
        </p:txBody>
      </p:sp>
      <p:sp>
        <p:nvSpPr>
          <p:cNvPr id="505" name="Referente: Marilena Daquino"/>
          <p:cNvSpPr txBox="1"/>
          <p:nvPr/>
        </p:nvSpPr>
        <p:spPr>
          <a:xfrm>
            <a:off x="19405804" y="10312400"/>
            <a:ext cx="4546589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2438338">
              <a:lnSpc>
                <a:spcPct val="90000"/>
              </a:lnSpc>
              <a:defRPr sz="25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Referente: </a:t>
            </a:r>
            <a:r>
              <a:rPr b="1"/>
              <a:t>Marilena Daquino</a:t>
            </a:r>
          </a:p>
        </p:txBody>
      </p:sp>
      <p:sp>
        <p:nvSpPr>
          <p:cNvPr id="506" name="Referente: Annafelicia Zuffrano"/>
          <p:cNvSpPr txBox="1"/>
          <p:nvPr/>
        </p:nvSpPr>
        <p:spPr>
          <a:xfrm>
            <a:off x="1702083" y="10312400"/>
            <a:ext cx="4882847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2438338">
              <a:lnSpc>
                <a:spcPct val="90000"/>
              </a:lnSpc>
              <a:defRPr sz="25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Referente: </a:t>
            </a:r>
            <a:r>
              <a:rPr b="1"/>
              <a:t>Annafelicia Zuffrano</a:t>
            </a:r>
          </a:p>
        </p:txBody>
      </p:sp>
      <p:sp>
        <p:nvSpPr>
          <p:cNvPr id="507" name="Referente: Emanuele Miola"/>
          <p:cNvSpPr txBox="1"/>
          <p:nvPr/>
        </p:nvSpPr>
        <p:spPr>
          <a:xfrm>
            <a:off x="12335126" y="10312400"/>
            <a:ext cx="4279783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2438338">
              <a:lnSpc>
                <a:spcPct val="90000"/>
              </a:lnSpc>
              <a:defRPr sz="25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Referente: </a:t>
            </a:r>
            <a:r>
              <a:rPr b="1"/>
              <a:t>Emanuele Miola</a:t>
            </a:r>
          </a:p>
        </p:txBody>
      </p:sp>
      <p:sp>
        <p:nvSpPr>
          <p:cNvPr id="508" name="Area Filologia Moderna, Italianistica e Filologia Romanza"/>
          <p:cNvSpPr txBox="1"/>
          <p:nvPr/>
        </p:nvSpPr>
        <p:spPr>
          <a:xfrm>
            <a:off x="1285498" y="7848600"/>
            <a:ext cx="8844776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2438338">
              <a:lnSpc>
                <a:spcPct val="90000"/>
              </a:lnSpc>
              <a:defRPr sz="25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Area Filologia Moderna, Italianistica e Filologia Romanza</a:t>
            </a:r>
          </a:p>
        </p:txBody>
      </p:sp>
      <p:sp>
        <p:nvSpPr>
          <p:cNvPr id="509" name="Area Digital Humanities"/>
          <p:cNvSpPr txBox="1"/>
          <p:nvPr/>
        </p:nvSpPr>
        <p:spPr>
          <a:xfrm>
            <a:off x="19111244" y="9753600"/>
            <a:ext cx="3701679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2438338">
              <a:lnSpc>
                <a:spcPct val="90000"/>
              </a:lnSpc>
              <a:defRPr sz="25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Area Digital Humanities</a:t>
            </a:r>
          </a:p>
        </p:txBody>
      </p:sp>
      <p:sp>
        <p:nvSpPr>
          <p:cNvPr id="510" name="Area Filologia Classica"/>
          <p:cNvSpPr txBox="1"/>
          <p:nvPr/>
        </p:nvSpPr>
        <p:spPr>
          <a:xfrm>
            <a:off x="19149381" y="7848600"/>
            <a:ext cx="3625405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2438338">
              <a:lnSpc>
                <a:spcPct val="90000"/>
              </a:lnSpc>
              <a:defRPr sz="25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Area Filologia Classica</a:t>
            </a:r>
          </a:p>
        </p:txBody>
      </p:sp>
      <p:sp>
        <p:nvSpPr>
          <p:cNvPr id="511" name="Area Letteratura Contemporanea e Comparatistica"/>
          <p:cNvSpPr txBox="1"/>
          <p:nvPr/>
        </p:nvSpPr>
        <p:spPr>
          <a:xfrm>
            <a:off x="10471518" y="7848600"/>
            <a:ext cx="8006998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2438338">
              <a:lnSpc>
                <a:spcPct val="90000"/>
              </a:lnSpc>
              <a:defRPr sz="25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Area Letteratura Contemporanea e Comparatistica</a:t>
            </a:r>
          </a:p>
        </p:txBody>
      </p:sp>
      <p:sp>
        <p:nvSpPr>
          <p:cNvPr id="512" name="Area Linguistica"/>
          <p:cNvSpPr txBox="1"/>
          <p:nvPr/>
        </p:nvSpPr>
        <p:spPr>
          <a:xfrm>
            <a:off x="12006710" y="9753600"/>
            <a:ext cx="2558803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2438338">
              <a:lnSpc>
                <a:spcPct val="90000"/>
              </a:lnSpc>
              <a:defRPr sz="25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Area Linguistica</a:t>
            </a:r>
          </a:p>
        </p:txBody>
      </p:sp>
      <p:sp>
        <p:nvSpPr>
          <p:cNvPr id="513" name="Area Paleografia, Scienze Bibliografiche e Biblioteconomiche"/>
          <p:cNvSpPr txBox="1"/>
          <p:nvPr/>
        </p:nvSpPr>
        <p:spPr>
          <a:xfrm>
            <a:off x="1315006" y="9753600"/>
            <a:ext cx="9556360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2438338">
              <a:lnSpc>
                <a:spcPct val="90000"/>
              </a:lnSpc>
              <a:defRPr sz="25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Area Paleografia, Scienze Bibliografiche e Biblioteconomiche</a:t>
            </a:r>
          </a:p>
        </p:txBody>
      </p:sp>
      <p:sp>
        <p:nvSpPr>
          <p:cNvPr id="514" name="Rappresentante degli assegnisti: Veronica Bernardi"/>
          <p:cNvSpPr txBox="1"/>
          <p:nvPr/>
        </p:nvSpPr>
        <p:spPr>
          <a:xfrm>
            <a:off x="3670987" y="11581452"/>
            <a:ext cx="7939095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2438338">
              <a:lnSpc>
                <a:spcPct val="90000"/>
              </a:lnSpc>
              <a:defRPr sz="25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Rappresentante degli assegnisti: </a:t>
            </a:r>
            <a:r>
              <a:rPr b="1"/>
              <a:t>Veronica Bernardi</a:t>
            </a:r>
          </a:p>
        </p:txBody>
      </p:sp>
      <p:sp>
        <p:nvSpPr>
          <p:cNvPr id="515" name="Rappresentante dei dottorandi: Francesca Nardi"/>
          <p:cNvSpPr txBox="1"/>
          <p:nvPr/>
        </p:nvSpPr>
        <p:spPr>
          <a:xfrm>
            <a:off x="13968352" y="11581452"/>
            <a:ext cx="7621129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2438338">
              <a:lnSpc>
                <a:spcPct val="90000"/>
              </a:lnSpc>
              <a:defRPr sz="25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Rappresentante dei dottorandi: </a:t>
            </a:r>
            <a:r>
              <a:rPr b="1"/>
              <a:t>Francesca Nardi</a:t>
            </a:r>
          </a:p>
        </p:txBody>
      </p:sp>
      <p:sp>
        <p:nvSpPr>
          <p:cNvPr id="516" name="Tutor per le attività di Terza Missione: Lorenzo Sabatino"/>
          <p:cNvSpPr txBox="1"/>
          <p:nvPr/>
        </p:nvSpPr>
        <p:spPr>
          <a:xfrm>
            <a:off x="8307589" y="12783439"/>
            <a:ext cx="8353022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2438338">
              <a:lnSpc>
                <a:spcPct val="90000"/>
              </a:lnSpc>
              <a:defRPr sz="25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Tutor per le attività di Terza Missione: </a:t>
            </a:r>
            <a:r>
              <a:rPr b="1"/>
              <a:t>Lorenzo Sabatino</a:t>
            </a:r>
          </a:p>
        </p:txBody>
      </p:sp>
      <p:pic>
        <p:nvPicPr>
          <p:cNvPr id="517" name="image3.png" descr="image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57876" y="12762620"/>
            <a:ext cx="4470741" cy="9438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2B0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ettangolo"/>
          <p:cNvSpPr/>
          <p:nvPr/>
        </p:nvSpPr>
        <p:spPr>
          <a:xfrm>
            <a:off x="15039102" y="-44644"/>
            <a:ext cx="9396540" cy="1380528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17" name="Rettangolo"/>
          <p:cNvSpPr/>
          <p:nvPr/>
        </p:nvSpPr>
        <p:spPr>
          <a:xfrm>
            <a:off x="16652881" y="-44644"/>
            <a:ext cx="7711879" cy="13805288"/>
          </a:xfrm>
          <a:prstGeom prst="rect">
            <a:avLst/>
          </a:prstGeom>
          <a:solidFill>
            <a:srgbClr val="D7D9D9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18" name="Rettangolo"/>
          <p:cNvSpPr/>
          <p:nvPr/>
        </p:nvSpPr>
        <p:spPr>
          <a:xfrm>
            <a:off x="18338835" y="-44644"/>
            <a:ext cx="6091313" cy="13805288"/>
          </a:xfrm>
          <a:prstGeom prst="rect">
            <a:avLst/>
          </a:prstGeom>
          <a:solidFill>
            <a:srgbClr val="8B8B8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19" name="Rettangolo"/>
          <p:cNvSpPr/>
          <p:nvPr/>
        </p:nvSpPr>
        <p:spPr>
          <a:xfrm>
            <a:off x="19959403" y="-44644"/>
            <a:ext cx="4470745" cy="13805288"/>
          </a:xfrm>
          <a:prstGeom prst="rect">
            <a:avLst/>
          </a:prstGeom>
          <a:solidFill>
            <a:srgbClr val="1A1A1A">
              <a:alpha val="75015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220" name="Schermata 2023-01-12 alle 14.46.25.png" descr="Schermata 2023-01-12 alle 14.46.2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57876" y="12762620"/>
            <a:ext cx="4470745" cy="943828"/>
          </a:xfrm>
          <a:prstGeom prst="rect">
            <a:avLst/>
          </a:prstGeom>
          <a:ln w="12700">
            <a:miter lim="400000"/>
          </a:ln>
        </p:spPr>
      </p:pic>
      <p:sp>
        <p:nvSpPr>
          <p:cNvPr id="221" name="Definizione"/>
          <p:cNvSpPr txBox="1"/>
          <p:nvPr/>
        </p:nvSpPr>
        <p:spPr>
          <a:xfrm rot="16200000">
            <a:off x="11025585" y="6887361"/>
            <a:ext cx="9779005" cy="9347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algn="l" defTabSz="825500">
              <a:defRPr sz="5500" b="1">
                <a:solidFill>
                  <a:srgbClr val="000000"/>
                </a:solidFill>
              </a:defRPr>
            </a:lvl1pPr>
          </a:lstStyle>
          <a:p>
            <a:r>
              <a:t>Impresa</a:t>
            </a:r>
          </a:p>
        </p:txBody>
      </p:sp>
      <p:sp>
        <p:nvSpPr>
          <p:cNvPr id="222" name="Tipologie"/>
          <p:cNvSpPr txBox="1"/>
          <p:nvPr/>
        </p:nvSpPr>
        <p:spPr>
          <a:xfrm rot="16200000">
            <a:off x="12636188" y="6887364"/>
            <a:ext cx="9779005" cy="9347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algn="l" defTabSz="825500">
              <a:defRPr sz="5500" b="1">
                <a:solidFill>
                  <a:srgbClr val="929292"/>
                </a:solidFill>
              </a:defRPr>
            </a:lvl1pPr>
          </a:lstStyle>
          <a:p>
            <a:r>
              <a:t>Scuola</a:t>
            </a:r>
          </a:p>
        </p:txBody>
      </p:sp>
      <p:sp>
        <p:nvSpPr>
          <p:cNvPr id="223" name="Misurazione impatto"/>
          <p:cNvSpPr txBox="1"/>
          <p:nvPr/>
        </p:nvSpPr>
        <p:spPr>
          <a:xfrm rot="16200000">
            <a:off x="14246792" y="6887364"/>
            <a:ext cx="9779005" cy="9347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algn="l" defTabSz="825500">
              <a:defRPr sz="5500" b="1" i="1"/>
            </a:lvl1pPr>
          </a:lstStyle>
          <a:p>
            <a:r>
              <a:t>Case Study</a:t>
            </a:r>
          </a:p>
        </p:txBody>
      </p:sp>
      <p:sp>
        <p:nvSpPr>
          <p:cNvPr id="224" name="TERZA MISSIONE"/>
          <p:cNvSpPr txBox="1"/>
          <p:nvPr/>
        </p:nvSpPr>
        <p:spPr>
          <a:xfrm>
            <a:off x="1206496" y="800100"/>
            <a:ext cx="4470742" cy="18684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>
            <a:lvl1pPr algn="l" defTabSz="1170402">
              <a:lnSpc>
                <a:spcPct val="80000"/>
              </a:lnSpc>
              <a:defRPr sz="6200" b="1" spc="-2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TERZA MISSIONE</a:t>
            </a:r>
          </a:p>
        </p:txBody>
      </p:sp>
      <p:sp>
        <p:nvSpPr>
          <p:cNvPr id="225" name="Linea"/>
          <p:cNvSpPr/>
          <p:nvPr/>
        </p:nvSpPr>
        <p:spPr>
          <a:xfrm flipV="1">
            <a:off x="6093185" y="800097"/>
            <a:ext cx="5" cy="1868499"/>
          </a:xfrm>
          <a:prstGeom prst="line">
            <a:avLst/>
          </a:prstGeom>
          <a:ln w="76200">
            <a:solidFill>
              <a:srgbClr val="000000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26" name="Valorizzazione della proprietà intellettuale o industriale"/>
          <p:cNvSpPr txBox="1"/>
          <p:nvPr/>
        </p:nvSpPr>
        <p:spPr>
          <a:xfrm>
            <a:off x="1960927" y="5976624"/>
            <a:ext cx="4470743" cy="12750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lnSpc>
                <a:spcPct val="90000"/>
              </a:lnSpc>
              <a:defRPr sz="27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Valorizzazione della proprietà intellettuale o industriale</a:t>
            </a:r>
          </a:p>
        </p:txBody>
      </p:sp>
      <p:sp>
        <p:nvSpPr>
          <p:cNvPr id="227" name="Imprenditorialità accademica"/>
          <p:cNvSpPr txBox="1"/>
          <p:nvPr/>
        </p:nvSpPr>
        <p:spPr>
          <a:xfrm>
            <a:off x="9915204" y="7940640"/>
            <a:ext cx="3733130" cy="8978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lnSpc>
                <a:spcPct val="90000"/>
              </a:lnSpc>
              <a:defRPr sz="27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Imprenditorialità accademica</a:t>
            </a:r>
          </a:p>
        </p:txBody>
      </p:sp>
      <p:sp>
        <p:nvSpPr>
          <p:cNvPr id="228" name="Collaborazione con intermediari territoriali e strutture di trasferimento tecnologico"/>
          <p:cNvSpPr txBox="1"/>
          <p:nvPr/>
        </p:nvSpPr>
        <p:spPr>
          <a:xfrm>
            <a:off x="8488656" y="12113634"/>
            <a:ext cx="5753271" cy="12750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lnSpc>
                <a:spcPct val="90000"/>
              </a:lnSpc>
              <a:defRPr sz="27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Collaborazione con intermediari territoriali e strutture di trasferimento tecnologico</a:t>
            </a:r>
          </a:p>
        </p:txBody>
      </p:sp>
      <p:grpSp>
        <p:nvGrpSpPr>
          <p:cNvPr id="231" name="Raggruppa"/>
          <p:cNvGrpSpPr/>
          <p:nvPr/>
        </p:nvGrpSpPr>
        <p:grpSpPr>
          <a:xfrm>
            <a:off x="1205117" y="6209132"/>
            <a:ext cx="638678" cy="636639"/>
            <a:chOff x="-102" y="-12"/>
            <a:chExt cx="638676" cy="636638"/>
          </a:xfrm>
        </p:grpSpPr>
        <p:pic>
          <p:nvPicPr>
            <p:cNvPr id="229" name="image3.png" descr="image3.png"/>
            <p:cNvPicPr>
              <a:picLocks noChangeAspect="1"/>
            </p:cNvPicPr>
            <p:nvPr/>
          </p:nvPicPr>
          <p:blipFill>
            <a:blip r:embed="rId3"/>
            <a:srcRect l="6451" t="6477" r="6296" b="1112"/>
            <a:stretch>
              <a:fillRect/>
            </a:stretch>
          </p:blipFill>
          <p:spPr>
            <a:xfrm>
              <a:off x="-103" y="-13"/>
              <a:ext cx="638678" cy="6366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8" h="21546" extrusionOk="0">
                  <a:moveTo>
                    <a:pt x="10909" y="1"/>
                  </a:moveTo>
                  <a:cubicBezTo>
                    <a:pt x="7522" y="-28"/>
                    <a:pt x="4142" y="845"/>
                    <a:pt x="2386" y="2634"/>
                  </a:cubicBezTo>
                  <a:cubicBezTo>
                    <a:pt x="752" y="4300"/>
                    <a:pt x="337" y="5555"/>
                    <a:pt x="83" y="9631"/>
                  </a:cubicBezTo>
                  <a:cubicBezTo>
                    <a:pt x="-302" y="15786"/>
                    <a:pt x="535" y="17456"/>
                    <a:pt x="5139" y="19812"/>
                  </a:cubicBezTo>
                  <a:cubicBezTo>
                    <a:pt x="7367" y="20952"/>
                    <a:pt x="8826" y="21518"/>
                    <a:pt x="10207" y="21545"/>
                  </a:cubicBezTo>
                  <a:cubicBezTo>
                    <a:pt x="11589" y="21572"/>
                    <a:pt x="12885" y="21061"/>
                    <a:pt x="14787" y="20000"/>
                  </a:cubicBezTo>
                  <a:cubicBezTo>
                    <a:pt x="19209" y="17536"/>
                    <a:pt x="21298" y="13942"/>
                    <a:pt x="21298" y="8825"/>
                  </a:cubicBezTo>
                  <a:cubicBezTo>
                    <a:pt x="21298" y="5439"/>
                    <a:pt x="20955" y="4279"/>
                    <a:pt x="19485" y="2781"/>
                  </a:cubicBezTo>
                  <a:cubicBezTo>
                    <a:pt x="17700" y="962"/>
                    <a:pt x="14296" y="29"/>
                    <a:pt x="10909" y="1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230" name="a"/>
            <p:cNvSpPr txBox="1"/>
            <p:nvPr/>
          </p:nvSpPr>
          <p:spPr>
            <a:xfrm>
              <a:off x="132260" y="21"/>
              <a:ext cx="365820" cy="571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>
                <a:lnSpc>
                  <a:spcPct val="90000"/>
                </a:lnSpc>
                <a:defRPr sz="3000" b="1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t>a</a:t>
              </a:r>
            </a:p>
          </p:txBody>
        </p:sp>
      </p:grpSp>
      <p:sp>
        <p:nvSpPr>
          <p:cNvPr id="232" name="Per Rapporto con le Imprese e il Terzo Settore si intende l’insieme delle pratiche di trasferimento della conoscenza che prevedano uno sfruttamento economico, diretto e/o indiretto, della valorizzazione dei risultati della ricerca pubblica.  La funzione "/>
          <p:cNvSpPr txBox="1">
            <a:spLocks noGrp="1"/>
          </p:cNvSpPr>
          <p:nvPr>
            <p:ph type="body" sz="quarter" idx="1"/>
          </p:nvPr>
        </p:nvSpPr>
        <p:spPr>
          <a:xfrm>
            <a:off x="1302363" y="3148282"/>
            <a:ext cx="12935261" cy="2645018"/>
          </a:xfrm>
          <a:prstGeom prst="rect">
            <a:avLst/>
          </a:prstGeom>
        </p:spPr>
        <p:txBody>
          <a:bodyPr lIns="50800" tIns="50800" rIns="50800" bIns="50800"/>
          <a:lstStyle/>
          <a:p>
            <a:pPr defTabSz="1877520">
              <a:lnSpc>
                <a:spcPct val="90000"/>
              </a:lnSpc>
              <a:defRPr sz="2600" b="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Per </a:t>
            </a:r>
            <a:r>
              <a:rPr>
                <a:solidFill>
                  <a:srgbClr val="FFFFFF"/>
                </a:solidFill>
              </a:rPr>
              <a:t>Rapporto con le Imprese </a:t>
            </a:r>
            <a:r>
              <a:t>e il Terzo Settore si intende l’insieme delle pratiche di trasferimento della conoscenza che prevedano uno sfruttamento </a:t>
            </a:r>
            <a:r>
              <a:rPr>
                <a:solidFill>
                  <a:srgbClr val="FFFFFF"/>
                </a:solidFill>
              </a:rPr>
              <a:t>economico</a:t>
            </a:r>
            <a:r>
              <a:t>, diretto e/o indiretto, della valorizzazione dei risultati della ricerca pubblica. La funzione del </a:t>
            </a:r>
            <a:r>
              <a:rPr>
                <a:solidFill>
                  <a:srgbClr val="FFFFFF"/>
                </a:solidFill>
              </a:rPr>
              <a:t>trasferimento tecnologico</a:t>
            </a:r>
            <a:r>
              <a:t> è, in quest’ottica, quella di massimizzare l’impatto e la disseminazione della conoscenza sia nella società che nel mercato, quale propaggine stessa della ricerca pubblica. </a:t>
            </a:r>
          </a:p>
        </p:txBody>
      </p:sp>
      <p:grpSp>
        <p:nvGrpSpPr>
          <p:cNvPr id="235" name="Raggruppa"/>
          <p:cNvGrpSpPr/>
          <p:nvPr/>
        </p:nvGrpSpPr>
        <p:grpSpPr>
          <a:xfrm>
            <a:off x="1210827" y="10124313"/>
            <a:ext cx="638678" cy="636639"/>
            <a:chOff x="-102" y="-12"/>
            <a:chExt cx="638676" cy="636638"/>
          </a:xfrm>
        </p:grpSpPr>
        <p:pic>
          <p:nvPicPr>
            <p:cNvPr id="233" name="image3.png" descr="image3.png"/>
            <p:cNvPicPr>
              <a:picLocks noChangeAspect="1"/>
            </p:cNvPicPr>
            <p:nvPr/>
          </p:nvPicPr>
          <p:blipFill>
            <a:blip r:embed="rId3"/>
            <a:srcRect l="6451" t="6477" r="6296" b="1112"/>
            <a:stretch>
              <a:fillRect/>
            </a:stretch>
          </p:blipFill>
          <p:spPr>
            <a:xfrm>
              <a:off x="-103" y="-13"/>
              <a:ext cx="638678" cy="6366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8" h="21546" extrusionOk="0">
                  <a:moveTo>
                    <a:pt x="10909" y="1"/>
                  </a:moveTo>
                  <a:cubicBezTo>
                    <a:pt x="7522" y="-28"/>
                    <a:pt x="4142" y="845"/>
                    <a:pt x="2386" y="2634"/>
                  </a:cubicBezTo>
                  <a:cubicBezTo>
                    <a:pt x="752" y="4300"/>
                    <a:pt x="337" y="5555"/>
                    <a:pt x="83" y="9631"/>
                  </a:cubicBezTo>
                  <a:cubicBezTo>
                    <a:pt x="-302" y="15786"/>
                    <a:pt x="535" y="17456"/>
                    <a:pt x="5139" y="19812"/>
                  </a:cubicBezTo>
                  <a:cubicBezTo>
                    <a:pt x="7367" y="20952"/>
                    <a:pt x="8826" y="21518"/>
                    <a:pt x="10207" y="21545"/>
                  </a:cubicBezTo>
                  <a:cubicBezTo>
                    <a:pt x="11589" y="21572"/>
                    <a:pt x="12885" y="21061"/>
                    <a:pt x="14787" y="20000"/>
                  </a:cubicBezTo>
                  <a:cubicBezTo>
                    <a:pt x="19209" y="17536"/>
                    <a:pt x="21298" y="13942"/>
                    <a:pt x="21298" y="8825"/>
                  </a:cubicBezTo>
                  <a:cubicBezTo>
                    <a:pt x="21298" y="5439"/>
                    <a:pt x="20955" y="4279"/>
                    <a:pt x="19485" y="2781"/>
                  </a:cubicBezTo>
                  <a:cubicBezTo>
                    <a:pt x="17700" y="962"/>
                    <a:pt x="14296" y="29"/>
                    <a:pt x="10909" y="1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234" name="c"/>
            <p:cNvSpPr txBox="1"/>
            <p:nvPr/>
          </p:nvSpPr>
          <p:spPr>
            <a:xfrm>
              <a:off x="122736" y="22"/>
              <a:ext cx="358193" cy="571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>
                <a:lnSpc>
                  <a:spcPct val="90000"/>
                </a:lnSpc>
                <a:defRPr sz="3000" b="1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t>c</a:t>
              </a:r>
            </a:p>
          </p:txBody>
        </p:sp>
      </p:grpSp>
      <p:sp>
        <p:nvSpPr>
          <p:cNvPr id="236" name="Attività conto terzi"/>
          <p:cNvSpPr txBox="1"/>
          <p:nvPr/>
        </p:nvSpPr>
        <p:spPr>
          <a:xfrm>
            <a:off x="2110059" y="10182397"/>
            <a:ext cx="3347072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lnSpc>
                <a:spcPct val="90000"/>
              </a:lnSpc>
              <a:defRPr sz="27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Attività conto terzi</a:t>
            </a:r>
          </a:p>
        </p:txBody>
      </p:sp>
      <p:sp>
        <p:nvSpPr>
          <p:cNvPr id="237" name="Brevetto/Licenza su un prodotto della ricerca…"/>
          <p:cNvSpPr txBox="1"/>
          <p:nvPr/>
        </p:nvSpPr>
        <p:spPr>
          <a:xfrm>
            <a:off x="7157980" y="5706115"/>
            <a:ext cx="6196844" cy="181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2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Brevetto/Licenza su un </a:t>
            </a:r>
            <a:r>
              <a:rPr b="1"/>
              <a:t>prodotto</a:t>
            </a:r>
            <a:r>
              <a:t> della ricerca</a:t>
            </a:r>
          </a:p>
          <a:p>
            <a:pPr algn="l">
              <a:defRPr sz="2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(mercato </a:t>
            </a:r>
            <a:r>
              <a:rPr b="1" i="1"/>
              <a:t>downstream</a:t>
            </a:r>
            <a:r>
              <a:t>)</a:t>
            </a:r>
          </a:p>
          <a:p>
            <a:pPr algn="l">
              <a:defRPr sz="2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  <a:p>
            <a:pPr algn="l">
              <a:defRPr sz="2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Brevetto/Licenza per </a:t>
            </a:r>
            <a:r>
              <a:rPr b="1" i="1"/>
              <a:t>know-how</a:t>
            </a:r>
            <a:r>
              <a:t> scientifico</a:t>
            </a:r>
          </a:p>
          <a:p>
            <a:pPr algn="l">
              <a:defRPr sz="2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(mercato </a:t>
            </a:r>
            <a:r>
              <a:rPr i="1"/>
              <a:t>downstream</a:t>
            </a:r>
            <a:r>
              <a:t>&gt;</a:t>
            </a:r>
            <a:r>
              <a:rPr b="1" i="1"/>
              <a:t>upstream</a:t>
            </a:r>
            <a:r>
              <a:t>)</a:t>
            </a:r>
          </a:p>
        </p:txBody>
      </p:sp>
      <p:sp>
        <p:nvSpPr>
          <p:cNvPr id="238" name="Start-up…"/>
          <p:cNvSpPr txBox="1"/>
          <p:nvPr/>
        </p:nvSpPr>
        <p:spPr>
          <a:xfrm>
            <a:off x="7184534" y="7951987"/>
            <a:ext cx="1170919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2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Start-up</a:t>
            </a:r>
          </a:p>
          <a:p>
            <a:pPr algn="l">
              <a:defRPr sz="2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Spin-off</a:t>
            </a:r>
          </a:p>
        </p:txBody>
      </p:sp>
      <p:sp>
        <p:nvSpPr>
          <p:cNvPr id="239" name="Ricerca commissionata…"/>
          <p:cNvSpPr txBox="1"/>
          <p:nvPr/>
        </p:nvSpPr>
        <p:spPr>
          <a:xfrm>
            <a:off x="7085124" y="9396583"/>
            <a:ext cx="6952500" cy="215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2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Ricerca commissionata</a:t>
            </a:r>
          </a:p>
          <a:p>
            <a:pPr algn="l">
              <a:defRPr sz="2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Prestazioni a tariffario</a:t>
            </a:r>
          </a:p>
          <a:p>
            <a:pPr algn="l">
              <a:defRPr sz="2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Attività didattica (convegni, seminari etc.) in conto terzi</a:t>
            </a:r>
          </a:p>
          <a:p>
            <a:pPr algn="l">
              <a:defRPr sz="2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Trasferimenti correnti o per investimenti da parte di terzi</a:t>
            </a:r>
          </a:p>
        </p:txBody>
      </p:sp>
      <p:sp>
        <p:nvSpPr>
          <p:cNvPr id="240" name="Uffici di trasferimento tecnologico (TTO / KTO)…"/>
          <p:cNvSpPr txBox="1"/>
          <p:nvPr/>
        </p:nvSpPr>
        <p:spPr>
          <a:xfrm>
            <a:off x="1206499" y="11719038"/>
            <a:ext cx="6606217" cy="181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2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Uffici di trasferimento tecnologico (</a:t>
            </a:r>
            <a:r>
              <a:rPr b="1"/>
              <a:t>TTO / KTO</a:t>
            </a:r>
            <a:r>
              <a:t>)</a:t>
            </a:r>
          </a:p>
          <a:p>
            <a:pPr algn="l">
              <a:defRPr sz="2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Uffici di placement</a:t>
            </a:r>
          </a:p>
          <a:p>
            <a:pPr algn="l">
              <a:defRPr sz="2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b="1"/>
              <a:t>Incubatori</a:t>
            </a:r>
            <a:r>
              <a:t> </a:t>
            </a:r>
          </a:p>
          <a:p>
            <a:pPr algn="l">
              <a:defRPr sz="2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Parchi scientifici </a:t>
            </a:r>
          </a:p>
          <a:p>
            <a:pPr algn="l">
              <a:defRPr sz="2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Consorzi e associazioni per la terza missione</a:t>
            </a:r>
          </a:p>
        </p:txBody>
      </p:sp>
      <p:sp>
        <p:nvSpPr>
          <p:cNvPr id="241" name="}"/>
          <p:cNvSpPr txBox="1"/>
          <p:nvPr/>
        </p:nvSpPr>
        <p:spPr>
          <a:xfrm>
            <a:off x="6010876" y="5523543"/>
            <a:ext cx="520502" cy="166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80000"/>
              </a:lnSpc>
              <a:defRPr sz="10000" b="1" spc="-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}</a:t>
            </a:r>
          </a:p>
        </p:txBody>
      </p:sp>
      <p:sp>
        <p:nvSpPr>
          <p:cNvPr id="242" name="}"/>
          <p:cNvSpPr txBox="1"/>
          <p:nvPr/>
        </p:nvSpPr>
        <p:spPr>
          <a:xfrm>
            <a:off x="8919388" y="7378927"/>
            <a:ext cx="520502" cy="166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80000"/>
              </a:lnSpc>
              <a:defRPr sz="10000" b="1" spc="-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{</a:t>
            </a:r>
          </a:p>
        </p:txBody>
      </p:sp>
      <p:sp>
        <p:nvSpPr>
          <p:cNvPr id="243" name="}"/>
          <p:cNvSpPr txBox="1"/>
          <p:nvPr/>
        </p:nvSpPr>
        <p:spPr>
          <a:xfrm>
            <a:off x="6010876" y="9373775"/>
            <a:ext cx="520502" cy="166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80000"/>
              </a:lnSpc>
              <a:defRPr sz="10000" b="1" spc="-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}</a:t>
            </a:r>
          </a:p>
        </p:txBody>
      </p:sp>
      <p:sp>
        <p:nvSpPr>
          <p:cNvPr id="244" name="}"/>
          <p:cNvSpPr txBox="1"/>
          <p:nvPr/>
        </p:nvSpPr>
        <p:spPr>
          <a:xfrm>
            <a:off x="7595337" y="11795238"/>
            <a:ext cx="520502" cy="166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80000"/>
              </a:lnSpc>
              <a:defRPr sz="10000" b="1" spc="-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{</a:t>
            </a:r>
          </a:p>
        </p:txBody>
      </p:sp>
      <p:grpSp>
        <p:nvGrpSpPr>
          <p:cNvPr id="247" name="Raggruppa"/>
          <p:cNvGrpSpPr/>
          <p:nvPr/>
        </p:nvGrpSpPr>
        <p:grpSpPr>
          <a:xfrm>
            <a:off x="13111957" y="8027339"/>
            <a:ext cx="638697" cy="636686"/>
            <a:chOff x="-111" y="-1"/>
            <a:chExt cx="638695" cy="636685"/>
          </a:xfrm>
        </p:grpSpPr>
        <p:pic>
          <p:nvPicPr>
            <p:cNvPr id="245" name="image3.png" descr="image3.png"/>
            <p:cNvPicPr>
              <a:picLocks noChangeAspect="1"/>
            </p:cNvPicPr>
            <p:nvPr/>
          </p:nvPicPr>
          <p:blipFill>
            <a:blip r:embed="rId3"/>
            <a:srcRect l="6443" t="6479" r="6276" b="1086"/>
            <a:stretch>
              <a:fillRect/>
            </a:stretch>
          </p:blipFill>
          <p:spPr>
            <a:xfrm>
              <a:off x="-112" y="47"/>
              <a:ext cx="638696" cy="636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9" h="21546" extrusionOk="0">
                  <a:moveTo>
                    <a:pt x="10910" y="1"/>
                  </a:moveTo>
                  <a:cubicBezTo>
                    <a:pt x="7523" y="-28"/>
                    <a:pt x="4143" y="846"/>
                    <a:pt x="2387" y="2634"/>
                  </a:cubicBezTo>
                  <a:cubicBezTo>
                    <a:pt x="753" y="4299"/>
                    <a:pt x="338" y="5557"/>
                    <a:pt x="84" y="9631"/>
                  </a:cubicBezTo>
                  <a:cubicBezTo>
                    <a:pt x="-301" y="15784"/>
                    <a:pt x="523" y="17443"/>
                    <a:pt x="5126" y="19799"/>
                  </a:cubicBezTo>
                  <a:cubicBezTo>
                    <a:pt x="7353" y="20939"/>
                    <a:pt x="8827" y="21518"/>
                    <a:pt x="10208" y="21545"/>
                  </a:cubicBezTo>
                  <a:cubicBezTo>
                    <a:pt x="11590" y="21572"/>
                    <a:pt x="12886" y="21047"/>
                    <a:pt x="14788" y="19987"/>
                  </a:cubicBezTo>
                  <a:cubicBezTo>
                    <a:pt x="19207" y="17523"/>
                    <a:pt x="21299" y="13940"/>
                    <a:pt x="21299" y="8825"/>
                  </a:cubicBezTo>
                  <a:cubicBezTo>
                    <a:pt x="21299" y="5440"/>
                    <a:pt x="20943" y="4279"/>
                    <a:pt x="19473" y="2781"/>
                  </a:cubicBezTo>
                  <a:cubicBezTo>
                    <a:pt x="17688" y="963"/>
                    <a:pt x="14296" y="29"/>
                    <a:pt x="10910" y="1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246" name="b"/>
            <p:cNvSpPr txBox="1"/>
            <p:nvPr/>
          </p:nvSpPr>
          <p:spPr>
            <a:xfrm>
              <a:off x="153036" y="-2"/>
              <a:ext cx="365821" cy="571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>
                <a:lnSpc>
                  <a:spcPct val="90000"/>
                </a:lnSpc>
                <a:defRPr sz="3000" b="1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t>b</a:t>
              </a:r>
            </a:p>
          </p:txBody>
        </p:sp>
      </p:grpSp>
      <p:grpSp>
        <p:nvGrpSpPr>
          <p:cNvPr id="250" name="Raggruppa"/>
          <p:cNvGrpSpPr/>
          <p:nvPr/>
        </p:nvGrpSpPr>
        <p:grpSpPr>
          <a:xfrm>
            <a:off x="13276953" y="12621575"/>
            <a:ext cx="638678" cy="650940"/>
            <a:chOff x="-102" y="0"/>
            <a:chExt cx="638676" cy="650939"/>
          </a:xfrm>
        </p:grpSpPr>
        <p:pic>
          <p:nvPicPr>
            <p:cNvPr id="248" name="image3.png" descr="image3.png"/>
            <p:cNvPicPr>
              <a:picLocks noChangeAspect="1"/>
            </p:cNvPicPr>
            <p:nvPr/>
          </p:nvPicPr>
          <p:blipFill>
            <a:blip r:embed="rId3"/>
            <a:srcRect l="6451" t="6477" r="6296" b="1112"/>
            <a:stretch>
              <a:fillRect/>
            </a:stretch>
          </p:blipFill>
          <p:spPr>
            <a:xfrm>
              <a:off x="-103" y="14301"/>
              <a:ext cx="638678" cy="6366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8" h="21546" extrusionOk="0">
                  <a:moveTo>
                    <a:pt x="10909" y="1"/>
                  </a:moveTo>
                  <a:cubicBezTo>
                    <a:pt x="7522" y="-28"/>
                    <a:pt x="4142" y="845"/>
                    <a:pt x="2386" y="2634"/>
                  </a:cubicBezTo>
                  <a:cubicBezTo>
                    <a:pt x="752" y="4300"/>
                    <a:pt x="337" y="5555"/>
                    <a:pt x="83" y="9631"/>
                  </a:cubicBezTo>
                  <a:cubicBezTo>
                    <a:pt x="-302" y="15786"/>
                    <a:pt x="535" y="17456"/>
                    <a:pt x="5139" y="19812"/>
                  </a:cubicBezTo>
                  <a:cubicBezTo>
                    <a:pt x="7367" y="20952"/>
                    <a:pt x="8826" y="21518"/>
                    <a:pt x="10207" y="21545"/>
                  </a:cubicBezTo>
                  <a:cubicBezTo>
                    <a:pt x="11589" y="21572"/>
                    <a:pt x="12885" y="21061"/>
                    <a:pt x="14787" y="20000"/>
                  </a:cubicBezTo>
                  <a:cubicBezTo>
                    <a:pt x="19209" y="17536"/>
                    <a:pt x="21298" y="13942"/>
                    <a:pt x="21298" y="8825"/>
                  </a:cubicBezTo>
                  <a:cubicBezTo>
                    <a:pt x="21298" y="5439"/>
                    <a:pt x="20955" y="4279"/>
                    <a:pt x="19485" y="2781"/>
                  </a:cubicBezTo>
                  <a:cubicBezTo>
                    <a:pt x="17700" y="962"/>
                    <a:pt x="14296" y="29"/>
                    <a:pt x="10909" y="1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249" name="d"/>
            <p:cNvSpPr txBox="1"/>
            <p:nvPr/>
          </p:nvSpPr>
          <p:spPr>
            <a:xfrm>
              <a:off x="139143" y="0"/>
              <a:ext cx="365820" cy="5715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>
                <a:lnSpc>
                  <a:spcPct val="90000"/>
                </a:lnSpc>
                <a:defRPr sz="3000" b="1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t>d</a:t>
              </a:r>
            </a:p>
          </p:txBody>
        </p:sp>
      </p:grpSp>
      <p:pic>
        <p:nvPicPr>
          <p:cNvPr id="251" name="depositphotos_200718510-stock-illustration-label-document-logo-icon-design.jpg" descr="depositphotos_200718510-stock-illustration-label-document-logo-icon-design.jpg">
            <a:hlinkClick r:id="rId4"/>
          </p:cNvPr>
          <p:cNvPicPr>
            <a:picLocks noChangeAspect="1"/>
          </p:cNvPicPr>
          <p:nvPr/>
        </p:nvPicPr>
        <p:blipFill>
          <a:blip r:embed="rId5"/>
          <a:srcRect l="26189" t="25785" r="26067" b="25734"/>
          <a:stretch>
            <a:fillRect/>
          </a:stretch>
        </p:blipFill>
        <p:spPr>
          <a:xfrm>
            <a:off x="22390800" y="3340098"/>
            <a:ext cx="1286110" cy="10445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39" h="21600" extrusionOk="0">
                <a:moveTo>
                  <a:pt x="15395" y="0"/>
                </a:moveTo>
                <a:lnTo>
                  <a:pt x="12526" y="33"/>
                </a:lnTo>
                <a:lnTo>
                  <a:pt x="7680" y="90"/>
                </a:lnTo>
                <a:lnTo>
                  <a:pt x="7641" y="4940"/>
                </a:lnTo>
                <a:cubicBezTo>
                  <a:pt x="7622" y="7610"/>
                  <a:pt x="7600" y="9882"/>
                  <a:pt x="7596" y="9988"/>
                </a:cubicBezTo>
                <a:cubicBezTo>
                  <a:pt x="7592" y="10093"/>
                  <a:pt x="7474" y="10057"/>
                  <a:pt x="7331" y="9905"/>
                </a:cubicBezTo>
                <a:cubicBezTo>
                  <a:pt x="7171" y="9737"/>
                  <a:pt x="7066" y="9255"/>
                  <a:pt x="7066" y="8650"/>
                </a:cubicBezTo>
                <a:cubicBezTo>
                  <a:pt x="7066" y="7695"/>
                  <a:pt x="7050" y="7672"/>
                  <a:pt x="6588" y="7788"/>
                </a:cubicBezTo>
                <a:cubicBezTo>
                  <a:pt x="6325" y="7854"/>
                  <a:pt x="5721" y="7970"/>
                  <a:pt x="5244" y="8051"/>
                </a:cubicBezTo>
                <a:cubicBezTo>
                  <a:pt x="4418" y="8191"/>
                  <a:pt x="4282" y="8329"/>
                  <a:pt x="2175" y="10972"/>
                </a:cubicBezTo>
                <a:cubicBezTo>
                  <a:pt x="-661" y="14530"/>
                  <a:pt x="-641" y="14292"/>
                  <a:pt x="1755" y="17341"/>
                </a:cubicBezTo>
                <a:cubicBezTo>
                  <a:pt x="3149" y="19114"/>
                  <a:pt x="3640" y="19614"/>
                  <a:pt x="4010" y="19614"/>
                </a:cubicBezTo>
                <a:cubicBezTo>
                  <a:pt x="4369" y="19614"/>
                  <a:pt x="4846" y="19157"/>
                  <a:pt x="6026" y="17710"/>
                </a:cubicBezTo>
                <a:cubicBezTo>
                  <a:pt x="6881" y="16661"/>
                  <a:pt x="7601" y="15887"/>
                  <a:pt x="7609" y="15995"/>
                </a:cubicBezTo>
                <a:cubicBezTo>
                  <a:pt x="7617" y="16103"/>
                  <a:pt x="7611" y="17308"/>
                  <a:pt x="7596" y="18670"/>
                </a:cubicBezTo>
                <a:cubicBezTo>
                  <a:pt x="7581" y="20032"/>
                  <a:pt x="7619" y="21254"/>
                  <a:pt x="7680" y="21378"/>
                </a:cubicBezTo>
                <a:cubicBezTo>
                  <a:pt x="7752" y="21526"/>
                  <a:pt x="10053" y="21600"/>
                  <a:pt x="14355" y="21600"/>
                </a:cubicBezTo>
                <a:lnTo>
                  <a:pt x="20939" y="21600"/>
                </a:lnTo>
                <a:lnTo>
                  <a:pt x="20939" y="13049"/>
                </a:lnTo>
                <a:lnTo>
                  <a:pt x="20939" y="4497"/>
                </a:lnTo>
                <a:lnTo>
                  <a:pt x="19156" y="2232"/>
                </a:lnTo>
                <a:lnTo>
                  <a:pt x="17398" y="8"/>
                </a:lnTo>
                <a:lnTo>
                  <a:pt x="15395" y="0"/>
                </a:lnTo>
                <a:close/>
              </a:path>
            </a:pathLst>
          </a:custGeom>
          <a:ln w="12700">
            <a:miter lim="400000"/>
          </a:ln>
        </p:spPr>
      </p:pic>
      <p:grpSp>
        <p:nvGrpSpPr>
          <p:cNvPr id="254" name="Documento di riferimento: VQR 2015-2019 (Campi d’azione a, b, c)"/>
          <p:cNvGrpSpPr/>
          <p:nvPr/>
        </p:nvGrpSpPr>
        <p:grpSpPr>
          <a:xfrm>
            <a:off x="21890273" y="4486274"/>
            <a:ext cx="2286006" cy="959870"/>
            <a:chOff x="0" y="0"/>
            <a:chExt cx="2286005" cy="959869"/>
          </a:xfrm>
        </p:grpSpPr>
        <p:sp>
          <p:nvSpPr>
            <p:cNvPr id="252" name="Rettangolo"/>
            <p:cNvSpPr/>
            <p:nvPr/>
          </p:nvSpPr>
          <p:spPr>
            <a:xfrm>
              <a:off x="-1" y="-1"/>
              <a:ext cx="2286007" cy="959870"/>
            </a:xfrm>
            <a:prstGeom prst="roundRect">
              <a:avLst>
                <a:gd name="adj" fmla="val 0"/>
              </a:avLst>
            </a:prstGeom>
            <a:solidFill>
              <a:srgbClr val="000000">
                <a:alpha val="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algn="l">
                <a:defRPr sz="1500">
                  <a:solidFill>
                    <a:srgbClr val="DDDDDD"/>
                  </a:solidFill>
                </a:defRPr>
              </a:pPr>
              <a:endParaRPr/>
            </a:p>
          </p:txBody>
        </p:sp>
        <p:sp>
          <p:nvSpPr>
            <p:cNvPr id="253" name="Documento di riferimento: VQR 2015-2019 (Campi d’azione a, b, c)"/>
            <p:cNvSpPr txBox="1"/>
            <p:nvPr/>
          </p:nvSpPr>
          <p:spPr>
            <a:xfrm>
              <a:off x="-1" y="0"/>
              <a:ext cx="2286006" cy="9598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algn="l">
                <a:defRPr sz="1500">
                  <a:solidFill>
                    <a:srgbClr val="DDDDDD"/>
                  </a:solidFill>
                </a:defRPr>
              </a:lvl1pPr>
            </a:lstStyle>
            <a:p>
              <a:r>
                <a:t>Documento di riferimento: VQR 2015-2019 (Campi d’azione a, b, c)</a:t>
              </a:r>
            </a:p>
          </p:txBody>
        </p:sp>
      </p:grpSp>
      <p:sp>
        <p:nvSpPr>
          <p:cNvPr id="255" name="Per approfondire:"/>
          <p:cNvSpPr txBox="1"/>
          <p:nvPr/>
        </p:nvSpPr>
        <p:spPr>
          <a:xfrm>
            <a:off x="21018498" y="2387599"/>
            <a:ext cx="2706887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90000"/>
              </a:lnSpc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Per approfondire: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2B0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Linea"/>
          <p:cNvSpPr/>
          <p:nvPr/>
        </p:nvSpPr>
        <p:spPr>
          <a:xfrm rot="10716059">
            <a:off x="5186442" y="5836885"/>
            <a:ext cx="3159372" cy="6913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661" extrusionOk="0">
                <a:moveTo>
                  <a:pt x="0" y="0"/>
                </a:moveTo>
                <a:cubicBezTo>
                  <a:pt x="3494" y="11892"/>
                  <a:pt x="7457" y="18881"/>
                  <a:pt x="11546" y="20364"/>
                </a:cubicBezTo>
                <a:cubicBezTo>
                  <a:pt x="14957" y="21600"/>
                  <a:pt x="18378" y="18965"/>
                  <a:pt x="21600" y="12618"/>
                </a:cubicBezTo>
              </a:path>
            </a:pathLst>
          </a:custGeom>
          <a:ln w="101600">
            <a:solidFill>
              <a:srgbClr val="FFFFFF">
                <a:alpha val="70791"/>
              </a:srgbClr>
            </a:solidFill>
            <a:custDash>
              <a:ds d="200000" sp="200000"/>
            </a:custDash>
            <a:miter lim="400000"/>
            <a:tailEnd type="triangle"/>
          </a:ln>
        </p:spPr>
        <p:txBody>
          <a:bodyPr lIns="50800" tIns="50800" rIns="50800" bIns="50800"/>
          <a:lstStyle/>
          <a:p>
            <a:endParaRPr/>
          </a:p>
        </p:txBody>
      </p:sp>
      <p:sp>
        <p:nvSpPr>
          <p:cNvPr id="258" name="TERZA MISSIONE"/>
          <p:cNvSpPr txBox="1"/>
          <p:nvPr/>
        </p:nvSpPr>
        <p:spPr>
          <a:xfrm>
            <a:off x="1206496" y="800100"/>
            <a:ext cx="4470742" cy="18684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>
            <a:lvl1pPr algn="l" defTabSz="1170402">
              <a:lnSpc>
                <a:spcPct val="80000"/>
              </a:lnSpc>
              <a:defRPr sz="6200" b="1" spc="-2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TERZA MISSIONE</a:t>
            </a:r>
          </a:p>
        </p:txBody>
      </p:sp>
      <p:sp>
        <p:nvSpPr>
          <p:cNvPr id="259" name="Linea"/>
          <p:cNvSpPr/>
          <p:nvPr/>
        </p:nvSpPr>
        <p:spPr>
          <a:xfrm flipV="1">
            <a:off x="6093185" y="800097"/>
            <a:ext cx="5" cy="1868499"/>
          </a:xfrm>
          <a:prstGeom prst="line">
            <a:avLst/>
          </a:prstGeom>
          <a:ln w="76200">
            <a:solidFill>
              <a:srgbClr val="000000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60" name="Rettangolo"/>
          <p:cNvSpPr/>
          <p:nvPr/>
        </p:nvSpPr>
        <p:spPr>
          <a:xfrm>
            <a:off x="15039102" y="-44644"/>
            <a:ext cx="9396540" cy="1380528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61" name="Rettangolo"/>
          <p:cNvSpPr/>
          <p:nvPr/>
        </p:nvSpPr>
        <p:spPr>
          <a:xfrm>
            <a:off x="16652881" y="-44644"/>
            <a:ext cx="7711879" cy="13805288"/>
          </a:xfrm>
          <a:prstGeom prst="rect">
            <a:avLst/>
          </a:prstGeom>
          <a:solidFill>
            <a:srgbClr val="D7D9D9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62" name="Rettangolo"/>
          <p:cNvSpPr/>
          <p:nvPr/>
        </p:nvSpPr>
        <p:spPr>
          <a:xfrm>
            <a:off x="18338835" y="-44644"/>
            <a:ext cx="6091313" cy="13805288"/>
          </a:xfrm>
          <a:prstGeom prst="rect">
            <a:avLst/>
          </a:prstGeom>
          <a:solidFill>
            <a:srgbClr val="8B8B8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63" name="Rettangolo"/>
          <p:cNvSpPr/>
          <p:nvPr/>
        </p:nvSpPr>
        <p:spPr>
          <a:xfrm>
            <a:off x="19959403" y="-44644"/>
            <a:ext cx="4470745" cy="13805288"/>
          </a:xfrm>
          <a:prstGeom prst="rect">
            <a:avLst/>
          </a:prstGeom>
          <a:solidFill>
            <a:srgbClr val="1A1A1A">
              <a:alpha val="75015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264" name="Schermata 2023-01-12 alle 14.46.25.png" descr="Schermata 2023-01-12 alle 14.46.2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57876" y="12762620"/>
            <a:ext cx="4470745" cy="943828"/>
          </a:xfrm>
          <a:prstGeom prst="rect">
            <a:avLst/>
          </a:prstGeom>
          <a:ln w="12700">
            <a:miter lim="400000"/>
          </a:ln>
        </p:spPr>
      </p:pic>
      <p:sp>
        <p:nvSpPr>
          <p:cNvPr id="265" name="Definizione"/>
          <p:cNvSpPr txBox="1"/>
          <p:nvPr/>
        </p:nvSpPr>
        <p:spPr>
          <a:xfrm rot="16200000">
            <a:off x="11025585" y="6887361"/>
            <a:ext cx="9779005" cy="9347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algn="l" defTabSz="825500">
              <a:defRPr sz="5500" b="1">
                <a:solidFill>
                  <a:srgbClr val="000000"/>
                </a:solidFill>
              </a:defRPr>
            </a:lvl1pPr>
          </a:lstStyle>
          <a:p>
            <a:r>
              <a:t>Impresa</a:t>
            </a:r>
          </a:p>
        </p:txBody>
      </p:sp>
      <p:sp>
        <p:nvSpPr>
          <p:cNvPr id="266" name="Tipologie"/>
          <p:cNvSpPr txBox="1"/>
          <p:nvPr/>
        </p:nvSpPr>
        <p:spPr>
          <a:xfrm rot="16200000">
            <a:off x="12636188" y="6887364"/>
            <a:ext cx="9779005" cy="9347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algn="l" defTabSz="825500">
              <a:defRPr sz="5500" b="1">
                <a:solidFill>
                  <a:srgbClr val="929292"/>
                </a:solidFill>
              </a:defRPr>
            </a:lvl1pPr>
          </a:lstStyle>
          <a:p>
            <a:r>
              <a:t>Scuola</a:t>
            </a:r>
          </a:p>
        </p:txBody>
      </p:sp>
      <p:sp>
        <p:nvSpPr>
          <p:cNvPr id="267" name="Misurazione impatto"/>
          <p:cNvSpPr txBox="1"/>
          <p:nvPr/>
        </p:nvSpPr>
        <p:spPr>
          <a:xfrm rot="16200000">
            <a:off x="14246792" y="6887364"/>
            <a:ext cx="9779005" cy="9347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algn="l" defTabSz="825500">
              <a:defRPr sz="5500" b="1" i="1"/>
            </a:lvl1pPr>
          </a:lstStyle>
          <a:p>
            <a:r>
              <a:t>Case Study </a:t>
            </a:r>
          </a:p>
        </p:txBody>
      </p:sp>
      <p:sp>
        <p:nvSpPr>
          <p:cNvPr id="268" name="Start-up e Spin-off nelle HAAS"/>
          <p:cNvSpPr txBox="1"/>
          <p:nvPr/>
        </p:nvSpPr>
        <p:spPr>
          <a:xfrm>
            <a:off x="2158998" y="4154647"/>
            <a:ext cx="637744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lnSpc>
                <a:spcPct val="90000"/>
              </a:lnSpc>
              <a:defRPr sz="3500" b="1" cap="small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Start-up</a:t>
            </a:r>
            <a:r>
              <a:rPr>
                <a:solidFill>
                  <a:srgbClr val="000000"/>
                </a:solidFill>
              </a:rPr>
              <a:t> e </a:t>
            </a:r>
            <a:r>
              <a:t>Spin-off</a:t>
            </a:r>
            <a:r>
              <a:rPr>
                <a:solidFill>
                  <a:srgbClr val="000000"/>
                </a:solidFill>
              </a:rPr>
              <a:t> nelle HAAS</a:t>
            </a:r>
          </a:p>
        </p:txBody>
      </p:sp>
      <p:sp>
        <p:nvSpPr>
          <p:cNvPr id="269" name="Conto Terzi nelle HAAS"/>
          <p:cNvSpPr txBox="1"/>
          <p:nvPr/>
        </p:nvSpPr>
        <p:spPr>
          <a:xfrm>
            <a:off x="7334963" y="6550290"/>
            <a:ext cx="4961633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lnSpc>
                <a:spcPct val="90000"/>
              </a:lnSpc>
              <a:defRPr sz="3500" b="1" cap="small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Conto Terzi</a:t>
            </a:r>
            <a:r>
              <a:rPr>
                <a:solidFill>
                  <a:srgbClr val="000000"/>
                </a:solidFill>
              </a:rPr>
              <a:t> nelle HAAS</a:t>
            </a:r>
          </a:p>
        </p:txBody>
      </p:sp>
      <p:sp>
        <p:nvSpPr>
          <p:cNvPr id="270" name="Incubatori e Uffici TT Alma Mater"/>
          <p:cNvSpPr txBox="1"/>
          <p:nvPr/>
        </p:nvSpPr>
        <p:spPr>
          <a:xfrm>
            <a:off x="2159000" y="10631754"/>
            <a:ext cx="7809253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lnSpc>
                <a:spcPct val="90000"/>
              </a:lnSpc>
              <a:defRPr sz="3500" b="1" cap="small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Incubatori</a:t>
            </a:r>
            <a:r>
              <a:rPr>
                <a:solidFill>
                  <a:srgbClr val="000000"/>
                </a:solidFill>
              </a:rPr>
              <a:t> e </a:t>
            </a:r>
            <a:r>
              <a:t>Uffici TT</a:t>
            </a:r>
            <a:r>
              <a:rPr>
                <a:solidFill>
                  <a:srgbClr val="000000"/>
                </a:solidFill>
              </a:rPr>
              <a:t> Alma Mater</a:t>
            </a:r>
          </a:p>
        </p:txBody>
      </p:sp>
      <p:pic>
        <p:nvPicPr>
          <p:cNvPr id="271" name="c2da26dd-761a-4b2a-aa47-7dabe16aa874.png" descr="c2da26dd-761a-4b2a-aa47-7dabe16aa874.png"/>
          <p:cNvPicPr>
            <a:picLocks noChangeAspect="1"/>
          </p:cNvPicPr>
          <p:nvPr/>
        </p:nvPicPr>
        <p:blipFill>
          <a:blip r:embed="rId3">
            <a:alphaModFix amt="80278"/>
          </a:blip>
          <a:stretch>
            <a:fillRect/>
          </a:stretch>
        </p:blipFill>
        <p:spPr>
          <a:xfrm>
            <a:off x="11473622" y="3613922"/>
            <a:ext cx="2721388" cy="2217930"/>
          </a:xfrm>
          <a:prstGeom prst="rect">
            <a:avLst/>
          </a:prstGeom>
          <a:ln w="12700">
            <a:miter lim="400000"/>
          </a:ln>
        </p:spPr>
      </p:pic>
      <p:pic>
        <p:nvPicPr>
          <p:cNvPr id="272" name="467d7b6e-4311-4cca-a96a-f3fd12c0141f.png" descr="467d7b6e-4311-4cca-a96a-f3fd12c0141f.png"/>
          <p:cNvPicPr>
            <a:picLocks noChangeAspect="1"/>
          </p:cNvPicPr>
          <p:nvPr/>
        </p:nvPicPr>
        <p:blipFill>
          <a:blip r:embed="rId4">
            <a:alphaModFix amt="80278"/>
          </a:blip>
          <a:stretch>
            <a:fillRect/>
          </a:stretch>
        </p:blipFill>
        <p:spPr>
          <a:xfrm>
            <a:off x="8706815" y="1913601"/>
            <a:ext cx="2217930" cy="2217929"/>
          </a:xfrm>
          <a:prstGeom prst="rect">
            <a:avLst/>
          </a:prstGeom>
          <a:ln w="12700">
            <a:miter lim="400000"/>
          </a:ln>
        </p:spPr>
      </p:pic>
      <p:pic>
        <p:nvPicPr>
          <p:cNvPr id="273" name="Immagine" descr="Immagine"/>
          <p:cNvPicPr>
            <a:picLocks noChangeAspect="1"/>
          </p:cNvPicPr>
          <p:nvPr/>
        </p:nvPicPr>
        <p:blipFill>
          <a:blip r:embed="rId5">
            <a:alphaModFix amt="80278"/>
          </a:blip>
          <a:stretch>
            <a:fillRect/>
          </a:stretch>
        </p:blipFill>
        <p:spPr>
          <a:xfrm>
            <a:off x="1135751" y="5898050"/>
            <a:ext cx="3541411" cy="2360942"/>
          </a:xfrm>
          <a:prstGeom prst="rect">
            <a:avLst/>
          </a:prstGeom>
          <a:ln w="12700">
            <a:miter lim="400000"/>
          </a:ln>
        </p:spPr>
      </p:pic>
      <p:pic>
        <p:nvPicPr>
          <p:cNvPr id="274" name="Immagine" descr="Immagine"/>
          <p:cNvPicPr>
            <a:picLocks noChangeAspect="1"/>
          </p:cNvPicPr>
          <p:nvPr/>
        </p:nvPicPr>
        <p:blipFill>
          <a:blip r:embed="rId6">
            <a:alphaModFix amt="80278"/>
          </a:blip>
          <a:stretch>
            <a:fillRect/>
          </a:stretch>
        </p:blipFill>
        <p:spPr>
          <a:xfrm>
            <a:off x="4762698" y="7702263"/>
            <a:ext cx="3183258" cy="2122175"/>
          </a:xfrm>
          <a:prstGeom prst="rect">
            <a:avLst/>
          </a:prstGeom>
          <a:ln w="12700">
            <a:miter lim="400000"/>
          </a:ln>
        </p:spPr>
      </p:pic>
      <p:sp>
        <p:nvSpPr>
          <p:cNvPr id="275" name="Linea"/>
          <p:cNvSpPr/>
          <p:nvPr/>
        </p:nvSpPr>
        <p:spPr>
          <a:xfrm rot="8100000">
            <a:off x="6162247" y="3016647"/>
            <a:ext cx="2217038" cy="4891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945" extrusionOk="0">
                <a:moveTo>
                  <a:pt x="0" y="0"/>
                </a:moveTo>
                <a:cubicBezTo>
                  <a:pt x="3034" y="14055"/>
                  <a:pt x="7132" y="21600"/>
                  <a:pt x="11351" y="20900"/>
                </a:cubicBezTo>
                <a:cubicBezTo>
                  <a:pt x="15191" y="20262"/>
                  <a:pt x="18844" y="12813"/>
                  <a:pt x="21600" y="0"/>
                </a:cubicBezTo>
              </a:path>
            </a:pathLst>
          </a:custGeom>
          <a:ln w="101600">
            <a:solidFill>
              <a:srgbClr val="FFFFFF">
                <a:alpha val="70791"/>
              </a:srgbClr>
            </a:solidFill>
            <a:custDash>
              <a:ds d="200000" sp="200000"/>
            </a:custDash>
            <a:miter lim="400000"/>
            <a:headEnd type="triangle"/>
          </a:ln>
        </p:spPr>
        <p:txBody>
          <a:bodyPr lIns="50800" tIns="50800" rIns="50800" bIns="50800"/>
          <a:lstStyle/>
          <a:p>
            <a:endParaRPr/>
          </a:p>
        </p:txBody>
      </p:sp>
      <p:sp>
        <p:nvSpPr>
          <p:cNvPr id="276" name="Linea"/>
          <p:cNvSpPr/>
          <p:nvPr/>
        </p:nvSpPr>
        <p:spPr>
          <a:xfrm>
            <a:off x="7976106" y="4906438"/>
            <a:ext cx="3216546" cy="7730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661" extrusionOk="0">
                <a:moveTo>
                  <a:pt x="0" y="0"/>
                </a:moveTo>
                <a:cubicBezTo>
                  <a:pt x="3494" y="11892"/>
                  <a:pt x="7457" y="18881"/>
                  <a:pt x="11546" y="20364"/>
                </a:cubicBezTo>
                <a:cubicBezTo>
                  <a:pt x="14957" y="21600"/>
                  <a:pt x="18378" y="18965"/>
                  <a:pt x="21600" y="12618"/>
                </a:cubicBezTo>
              </a:path>
            </a:pathLst>
          </a:custGeom>
          <a:ln w="101600">
            <a:solidFill>
              <a:srgbClr val="FFFFFF">
                <a:alpha val="70791"/>
              </a:srgbClr>
            </a:solidFill>
            <a:custDash>
              <a:ds d="200000" sp="200000"/>
            </a:custDash>
            <a:miter lim="400000"/>
            <a:tailEnd type="triangle"/>
          </a:ln>
        </p:spPr>
        <p:txBody>
          <a:bodyPr lIns="50800" tIns="50800" rIns="50800" bIns="50800"/>
          <a:lstStyle/>
          <a:p>
            <a:endParaRPr/>
          </a:p>
        </p:txBody>
      </p:sp>
      <p:sp>
        <p:nvSpPr>
          <p:cNvPr id="277" name="Linea"/>
          <p:cNvSpPr/>
          <p:nvPr/>
        </p:nvSpPr>
        <p:spPr>
          <a:xfrm rot="18900000">
            <a:off x="8183073" y="8032893"/>
            <a:ext cx="2217038" cy="4891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945" extrusionOk="0">
                <a:moveTo>
                  <a:pt x="0" y="0"/>
                </a:moveTo>
                <a:cubicBezTo>
                  <a:pt x="3034" y="14055"/>
                  <a:pt x="7132" y="21600"/>
                  <a:pt x="11351" y="20900"/>
                </a:cubicBezTo>
                <a:cubicBezTo>
                  <a:pt x="15191" y="20262"/>
                  <a:pt x="18844" y="12813"/>
                  <a:pt x="21600" y="0"/>
                </a:cubicBezTo>
              </a:path>
            </a:pathLst>
          </a:custGeom>
          <a:ln w="101600">
            <a:solidFill>
              <a:srgbClr val="FFFFFF">
                <a:alpha val="70791"/>
              </a:srgbClr>
            </a:solidFill>
            <a:custDash>
              <a:ds d="200000" sp="200000"/>
            </a:custDash>
            <a:miter lim="400000"/>
            <a:headEnd type="triangle"/>
          </a:ln>
        </p:spPr>
        <p:txBody>
          <a:bodyPr lIns="50800" tIns="50800" rIns="50800" bIns="50800"/>
          <a:lstStyle/>
          <a:p>
            <a:endParaRPr/>
          </a:p>
        </p:txBody>
      </p:sp>
      <p:sp>
        <p:nvSpPr>
          <p:cNvPr id="278" name="Linea"/>
          <p:cNvSpPr/>
          <p:nvPr/>
        </p:nvSpPr>
        <p:spPr>
          <a:xfrm rot="8100000">
            <a:off x="8286538" y="9510407"/>
            <a:ext cx="2217038" cy="4891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945" extrusionOk="0">
                <a:moveTo>
                  <a:pt x="0" y="0"/>
                </a:moveTo>
                <a:cubicBezTo>
                  <a:pt x="3034" y="14055"/>
                  <a:pt x="7132" y="21600"/>
                  <a:pt x="11351" y="20900"/>
                </a:cubicBezTo>
                <a:cubicBezTo>
                  <a:pt x="15191" y="20262"/>
                  <a:pt x="18844" y="12813"/>
                  <a:pt x="21600" y="0"/>
                </a:cubicBezTo>
              </a:path>
            </a:pathLst>
          </a:custGeom>
          <a:ln w="101600">
            <a:solidFill>
              <a:srgbClr val="FFFFFF">
                <a:alpha val="70791"/>
              </a:srgbClr>
            </a:solidFill>
            <a:custDash>
              <a:ds d="200000" sp="200000"/>
            </a:custDash>
            <a:miter lim="400000"/>
            <a:headEnd type="triangle"/>
          </a:ln>
        </p:spPr>
        <p:txBody>
          <a:bodyPr lIns="50800" tIns="50800" rIns="50800" bIns="50800"/>
          <a:lstStyle/>
          <a:p>
            <a:endParaRPr/>
          </a:p>
        </p:txBody>
      </p:sp>
      <p:sp>
        <p:nvSpPr>
          <p:cNvPr id="279" name="Linea"/>
          <p:cNvSpPr/>
          <p:nvPr/>
        </p:nvSpPr>
        <p:spPr>
          <a:xfrm rot="431195">
            <a:off x="3707873" y="11720783"/>
            <a:ext cx="3216546" cy="7730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661" extrusionOk="0">
                <a:moveTo>
                  <a:pt x="0" y="0"/>
                </a:moveTo>
                <a:cubicBezTo>
                  <a:pt x="3494" y="11892"/>
                  <a:pt x="7457" y="18881"/>
                  <a:pt x="11546" y="20364"/>
                </a:cubicBezTo>
                <a:cubicBezTo>
                  <a:pt x="14957" y="21600"/>
                  <a:pt x="18378" y="18965"/>
                  <a:pt x="21600" y="12618"/>
                </a:cubicBezTo>
              </a:path>
            </a:pathLst>
          </a:custGeom>
          <a:ln w="101600">
            <a:solidFill>
              <a:srgbClr val="FFFFFF">
                <a:alpha val="70791"/>
              </a:srgbClr>
            </a:solidFill>
            <a:custDash>
              <a:ds d="200000" sp="200000"/>
            </a:custDash>
            <a:miter lim="400000"/>
            <a:tailEnd type="triangle"/>
          </a:ln>
        </p:spPr>
        <p:txBody>
          <a:bodyPr lIns="50800" tIns="50800" rIns="50800" bIns="50800"/>
          <a:lstStyle/>
          <a:p>
            <a:endParaRPr/>
          </a:p>
        </p:txBody>
      </p:sp>
      <p:pic>
        <p:nvPicPr>
          <p:cNvPr id="280" name="Immagine" descr="Immagine"/>
          <p:cNvPicPr>
            <a:picLocks noChangeAspect="1"/>
          </p:cNvPicPr>
          <p:nvPr/>
        </p:nvPicPr>
        <p:blipFill>
          <a:blip r:embed="rId7">
            <a:alphaModFix amt="80000"/>
          </a:blip>
          <a:stretch>
            <a:fillRect/>
          </a:stretch>
        </p:blipFill>
        <p:spPr>
          <a:xfrm>
            <a:off x="7388111" y="11603401"/>
            <a:ext cx="1755197" cy="1747398"/>
          </a:xfrm>
          <a:prstGeom prst="rect">
            <a:avLst/>
          </a:prstGeom>
          <a:ln w="12700">
            <a:miter lim="400000"/>
          </a:ln>
        </p:spPr>
      </p:pic>
      <p:sp>
        <p:nvSpPr>
          <p:cNvPr id="281" name="Per approfondire:"/>
          <p:cNvSpPr txBox="1"/>
          <p:nvPr/>
        </p:nvSpPr>
        <p:spPr>
          <a:xfrm>
            <a:off x="21018498" y="2387599"/>
            <a:ext cx="2706887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90000"/>
              </a:lnSpc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Per approfondire:</a:t>
            </a:r>
          </a:p>
        </p:txBody>
      </p:sp>
      <p:sp>
        <p:nvSpPr>
          <p:cNvPr id="282" name="FILÒ: sito web…"/>
          <p:cNvSpPr txBox="1"/>
          <p:nvPr/>
        </p:nvSpPr>
        <p:spPr>
          <a:xfrm>
            <a:off x="20328656" y="4018136"/>
            <a:ext cx="3732239" cy="830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28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FILÒ: </a:t>
            </a:r>
            <a:r>
              <a:rPr sz="20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8"/>
              </a:rPr>
              <a:t>sito web</a:t>
            </a:r>
          </a:p>
          <a:p>
            <a:pPr algn="l">
              <a:defRPr sz="2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 sz="2000" u="sng">
              <a:solidFill>
                <a:srgbClr val="0000FF"/>
              </a:solidFill>
              <a:uFill>
                <a:solidFill>
                  <a:srgbClr val="0000FF"/>
                </a:solidFill>
              </a:uFill>
              <a:hlinkClick r:id="rId8"/>
            </a:endParaRPr>
          </a:p>
          <a:p>
            <a:pPr algn="l">
              <a:defRPr sz="28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 sz="2000" u="sng">
              <a:solidFill>
                <a:srgbClr val="0000FF"/>
              </a:solidFill>
              <a:uFill>
                <a:solidFill>
                  <a:srgbClr val="0000FF"/>
                </a:solidFill>
              </a:uFill>
              <a:hlinkClick r:id="rId8"/>
            </a:endParaRPr>
          </a:p>
          <a:p>
            <a:pPr algn="l">
              <a:defRPr sz="28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ALADIN:</a:t>
            </a:r>
            <a:r>
              <a:rPr sz="2000"/>
              <a:t> </a:t>
            </a:r>
            <a:r>
              <a:rPr sz="20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9"/>
              </a:rPr>
              <a:t>sito web</a:t>
            </a:r>
            <a:endParaRPr sz="2000"/>
          </a:p>
          <a:p>
            <a:pPr algn="l">
              <a:defRPr sz="2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 sz="2000"/>
          </a:p>
          <a:p>
            <a:pPr algn="l">
              <a:defRPr sz="28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 sz="2000"/>
          </a:p>
          <a:p>
            <a:pPr algn="l">
              <a:defRPr sz="28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/DH.arc: </a:t>
            </a:r>
            <a:r>
              <a:rPr sz="20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10"/>
              </a:rPr>
              <a:t>sito web</a:t>
            </a:r>
          </a:p>
          <a:p>
            <a:pPr algn="l">
              <a:defRPr sz="2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 sz="2000" u="sng">
              <a:solidFill>
                <a:srgbClr val="0000FF"/>
              </a:solidFill>
              <a:uFill>
                <a:solidFill>
                  <a:srgbClr val="0000FF"/>
                </a:solidFill>
              </a:uFill>
              <a:hlinkClick r:id="rId10"/>
            </a:endParaRPr>
          </a:p>
          <a:p>
            <a:pPr algn="l">
              <a:defRPr sz="2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 sz="2000" u="sng">
              <a:solidFill>
                <a:srgbClr val="0000FF"/>
              </a:solidFill>
              <a:uFill>
                <a:solidFill>
                  <a:srgbClr val="0000FF"/>
                </a:solidFill>
              </a:uFill>
              <a:hlinkClick r:id="rId10"/>
            </a:endParaRPr>
          </a:p>
          <a:p>
            <a:pPr algn="l">
              <a:defRPr sz="28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ADLab: </a:t>
            </a:r>
            <a:r>
              <a:rPr sz="20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11"/>
              </a:rPr>
              <a:t>sito web</a:t>
            </a:r>
          </a:p>
          <a:p>
            <a:pPr algn="l">
              <a:defRPr sz="2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 sz="2000" u="sng">
              <a:solidFill>
                <a:srgbClr val="0000FF"/>
              </a:solidFill>
              <a:uFill>
                <a:solidFill>
                  <a:srgbClr val="0000FF"/>
                </a:solidFill>
              </a:uFill>
              <a:hlinkClick r:id="rId11"/>
            </a:endParaRPr>
          </a:p>
          <a:p>
            <a:pPr algn="l">
              <a:defRPr sz="2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 sz="2000" u="sng">
              <a:solidFill>
                <a:srgbClr val="0000FF"/>
              </a:solidFill>
              <a:uFill>
                <a:solidFill>
                  <a:srgbClr val="0000FF"/>
                </a:solidFill>
              </a:uFill>
              <a:hlinkClick r:id="rId11"/>
            </a:endParaRPr>
          </a:p>
          <a:p>
            <a:pPr algn="l">
              <a:defRPr sz="28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AlmaCube: </a:t>
            </a:r>
            <a:r>
              <a:rPr sz="20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12"/>
              </a:rPr>
              <a:t>sito web</a:t>
            </a:r>
          </a:p>
          <a:p>
            <a:pPr algn="l">
              <a:defRPr sz="2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 b="1"/>
          </a:p>
          <a:p>
            <a:pPr algn="l">
              <a:defRPr sz="2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 b="1"/>
          </a:p>
          <a:p>
            <a:pPr algn="l">
              <a:defRPr sz="28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I.D.E.A.: </a:t>
            </a:r>
            <a:r>
              <a:rPr sz="20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13"/>
              </a:rPr>
              <a:t>sito web</a:t>
            </a:r>
          </a:p>
          <a:p>
            <a:pPr algn="l">
              <a:defRPr sz="28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 sz="2000" u="sng">
              <a:solidFill>
                <a:srgbClr val="0000FF"/>
              </a:solidFill>
              <a:uFill>
                <a:solidFill>
                  <a:srgbClr val="0000FF"/>
                </a:solidFill>
              </a:uFill>
              <a:hlinkClick r:id="rId13"/>
            </a:endParaRPr>
          </a:p>
          <a:p>
            <a:pPr algn="l">
              <a:defRPr sz="28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 sz="2000" u="sng">
              <a:solidFill>
                <a:srgbClr val="0000FF"/>
              </a:solidFill>
              <a:uFill>
                <a:solidFill>
                  <a:srgbClr val="0000FF"/>
                </a:solidFill>
              </a:uFill>
              <a:hlinkClick r:id="rId13"/>
            </a:endParaRPr>
          </a:p>
          <a:p>
            <a:pPr algn="l">
              <a:defRPr sz="28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ARIN - Uffici TT: </a:t>
            </a:r>
            <a:r>
              <a:rPr sz="20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14"/>
              </a:rPr>
              <a:t>sito web</a:t>
            </a:r>
          </a:p>
        </p:txBody>
      </p:sp>
      <p:pic>
        <p:nvPicPr>
          <p:cNvPr id="283" name="Immagine" descr="Immagine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954797" y="9616751"/>
            <a:ext cx="4810947" cy="2518822"/>
          </a:xfrm>
          <a:prstGeom prst="rect">
            <a:avLst/>
          </a:prstGeom>
          <a:ln w="12700">
            <a:miter lim="400000"/>
          </a:ln>
        </p:spPr>
      </p:pic>
      <p:sp>
        <p:nvSpPr>
          <p:cNvPr id="284" name="FILÒ"/>
          <p:cNvSpPr txBox="1"/>
          <p:nvPr/>
        </p:nvSpPr>
        <p:spPr>
          <a:xfrm>
            <a:off x="10165413" y="1249384"/>
            <a:ext cx="839565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8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FILÒ</a:t>
            </a:r>
          </a:p>
        </p:txBody>
      </p:sp>
      <p:sp>
        <p:nvSpPr>
          <p:cNvPr id="285" name="ALADIN"/>
          <p:cNvSpPr txBox="1"/>
          <p:nvPr/>
        </p:nvSpPr>
        <p:spPr>
          <a:xfrm>
            <a:off x="12744028" y="2930246"/>
            <a:ext cx="1408386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8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ALADIN</a:t>
            </a:r>
          </a:p>
        </p:txBody>
      </p:sp>
      <p:sp>
        <p:nvSpPr>
          <p:cNvPr id="286" name="/DH.arc"/>
          <p:cNvSpPr txBox="1"/>
          <p:nvPr/>
        </p:nvSpPr>
        <p:spPr>
          <a:xfrm>
            <a:off x="4792442" y="7088051"/>
            <a:ext cx="1444329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8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/DH.arc</a:t>
            </a:r>
          </a:p>
        </p:txBody>
      </p:sp>
      <p:sp>
        <p:nvSpPr>
          <p:cNvPr id="287" name="ADLab"/>
          <p:cNvSpPr txBox="1"/>
          <p:nvPr/>
        </p:nvSpPr>
        <p:spPr>
          <a:xfrm>
            <a:off x="1043203" y="5278846"/>
            <a:ext cx="1252291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8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ADLab</a:t>
            </a:r>
          </a:p>
        </p:txBody>
      </p:sp>
      <p:sp>
        <p:nvSpPr>
          <p:cNvPr id="288" name="I.D.E.A"/>
          <p:cNvSpPr txBox="1"/>
          <p:nvPr/>
        </p:nvSpPr>
        <p:spPr>
          <a:xfrm>
            <a:off x="13538896" y="8924571"/>
            <a:ext cx="1209229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8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I.D.E.A</a:t>
            </a:r>
          </a:p>
        </p:txBody>
      </p:sp>
      <p:sp>
        <p:nvSpPr>
          <p:cNvPr id="289" name="AlmaCube"/>
          <p:cNvSpPr txBox="1"/>
          <p:nvPr/>
        </p:nvSpPr>
        <p:spPr>
          <a:xfrm>
            <a:off x="9288547" y="12693056"/>
            <a:ext cx="1984674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8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AlmaCube</a:t>
            </a:r>
          </a:p>
        </p:txBody>
      </p:sp>
      <p:sp>
        <p:nvSpPr>
          <p:cNvPr id="290" name="Linea"/>
          <p:cNvSpPr/>
          <p:nvPr/>
        </p:nvSpPr>
        <p:spPr>
          <a:xfrm>
            <a:off x="13394842" y="3443823"/>
            <a:ext cx="660942" cy="1"/>
          </a:xfrm>
          <a:prstGeom prst="line">
            <a:avLst/>
          </a:prstGeom>
          <a:ln w="88900">
            <a:solidFill>
              <a:srgbClr val="FFFFFF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91" name="Linea"/>
          <p:cNvSpPr/>
          <p:nvPr/>
        </p:nvSpPr>
        <p:spPr>
          <a:xfrm>
            <a:off x="10254725" y="1743502"/>
            <a:ext cx="660941" cy="1"/>
          </a:xfrm>
          <a:prstGeom prst="line">
            <a:avLst/>
          </a:prstGeom>
          <a:ln w="88900">
            <a:solidFill>
              <a:srgbClr val="FFFFFF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92" name="Linea"/>
          <p:cNvSpPr/>
          <p:nvPr/>
        </p:nvSpPr>
        <p:spPr>
          <a:xfrm>
            <a:off x="5499629" y="7591787"/>
            <a:ext cx="660941" cy="1"/>
          </a:xfrm>
          <a:prstGeom prst="line">
            <a:avLst/>
          </a:prstGeom>
          <a:ln w="88900">
            <a:solidFill>
              <a:srgbClr val="FFFFFF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93" name="Linea"/>
          <p:cNvSpPr/>
          <p:nvPr/>
        </p:nvSpPr>
        <p:spPr>
          <a:xfrm>
            <a:off x="1542873" y="5787397"/>
            <a:ext cx="660942" cy="1"/>
          </a:xfrm>
          <a:prstGeom prst="line">
            <a:avLst/>
          </a:prstGeom>
          <a:ln w="88900">
            <a:solidFill>
              <a:srgbClr val="FFFFFF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94" name="Linea"/>
          <p:cNvSpPr/>
          <p:nvPr/>
        </p:nvSpPr>
        <p:spPr>
          <a:xfrm>
            <a:off x="14025860" y="9499261"/>
            <a:ext cx="660941" cy="1"/>
          </a:xfrm>
          <a:prstGeom prst="line">
            <a:avLst/>
          </a:prstGeom>
          <a:ln w="88900">
            <a:solidFill>
              <a:srgbClr val="FFFFFF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95" name="Linea"/>
          <p:cNvSpPr/>
          <p:nvPr/>
        </p:nvSpPr>
        <p:spPr>
          <a:xfrm>
            <a:off x="10496073" y="13234533"/>
            <a:ext cx="660942" cy="1"/>
          </a:xfrm>
          <a:prstGeom prst="line">
            <a:avLst/>
          </a:prstGeom>
          <a:ln w="88900">
            <a:solidFill>
              <a:srgbClr val="FFFFFF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2B0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Rettangolo"/>
          <p:cNvSpPr/>
          <p:nvPr/>
        </p:nvSpPr>
        <p:spPr>
          <a:xfrm>
            <a:off x="15039102" y="-44644"/>
            <a:ext cx="9396540" cy="1380528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98" name="Rettangolo"/>
          <p:cNvSpPr/>
          <p:nvPr/>
        </p:nvSpPr>
        <p:spPr>
          <a:xfrm>
            <a:off x="16652881" y="-44644"/>
            <a:ext cx="7711879" cy="13805288"/>
          </a:xfrm>
          <a:prstGeom prst="rect">
            <a:avLst/>
          </a:prstGeom>
          <a:solidFill>
            <a:srgbClr val="D7D9D9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99" name="Rettangolo"/>
          <p:cNvSpPr/>
          <p:nvPr/>
        </p:nvSpPr>
        <p:spPr>
          <a:xfrm>
            <a:off x="18338835" y="-44644"/>
            <a:ext cx="6091313" cy="13805288"/>
          </a:xfrm>
          <a:prstGeom prst="rect">
            <a:avLst/>
          </a:prstGeom>
          <a:solidFill>
            <a:srgbClr val="8B8B8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00" name="Rettangolo"/>
          <p:cNvSpPr/>
          <p:nvPr/>
        </p:nvSpPr>
        <p:spPr>
          <a:xfrm>
            <a:off x="19957876" y="-44644"/>
            <a:ext cx="4470745" cy="13805288"/>
          </a:xfrm>
          <a:prstGeom prst="rect">
            <a:avLst/>
          </a:prstGeom>
          <a:solidFill>
            <a:srgbClr val="1A1A1A">
              <a:alpha val="75015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301" name="Schermata 2023-01-12 alle 14.46.25.png" descr="Schermata 2023-01-12 alle 14.46.2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57876" y="12762620"/>
            <a:ext cx="4470745" cy="943828"/>
          </a:xfrm>
          <a:prstGeom prst="rect">
            <a:avLst/>
          </a:prstGeom>
          <a:ln w="12700">
            <a:miter lim="400000"/>
          </a:ln>
        </p:spPr>
      </p:pic>
      <p:sp>
        <p:nvSpPr>
          <p:cNvPr id="302" name="Definizione"/>
          <p:cNvSpPr txBox="1"/>
          <p:nvPr/>
        </p:nvSpPr>
        <p:spPr>
          <a:xfrm rot="16200000">
            <a:off x="11025585" y="6887361"/>
            <a:ext cx="9779005" cy="9347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algn="l" defTabSz="825500">
              <a:defRPr sz="5500" b="1">
                <a:solidFill>
                  <a:srgbClr val="000000"/>
                </a:solidFill>
              </a:defRPr>
            </a:lvl1pPr>
          </a:lstStyle>
          <a:p>
            <a:r>
              <a:t>Impresa</a:t>
            </a:r>
          </a:p>
        </p:txBody>
      </p:sp>
      <p:sp>
        <p:nvSpPr>
          <p:cNvPr id="303" name="Tipologie"/>
          <p:cNvSpPr txBox="1"/>
          <p:nvPr/>
        </p:nvSpPr>
        <p:spPr>
          <a:xfrm rot="16200000">
            <a:off x="12636188" y="6887364"/>
            <a:ext cx="9779005" cy="9347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algn="l" defTabSz="825500">
              <a:defRPr sz="5500" b="1">
                <a:solidFill>
                  <a:srgbClr val="929292"/>
                </a:solidFill>
              </a:defRPr>
            </a:lvl1pPr>
          </a:lstStyle>
          <a:p>
            <a:r>
              <a:t>Scuola</a:t>
            </a:r>
          </a:p>
        </p:txBody>
      </p:sp>
      <p:sp>
        <p:nvSpPr>
          <p:cNvPr id="304" name="TERZA MISSIONE"/>
          <p:cNvSpPr txBox="1"/>
          <p:nvPr/>
        </p:nvSpPr>
        <p:spPr>
          <a:xfrm>
            <a:off x="1206496" y="800100"/>
            <a:ext cx="4470742" cy="18684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>
            <a:lvl1pPr algn="l" defTabSz="1170402">
              <a:lnSpc>
                <a:spcPct val="80000"/>
              </a:lnSpc>
              <a:defRPr sz="6200" b="1" spc="-2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TERZA MISSIONE</a:t>
            </a:r>
          </a:p>
        </p:txBody>
      </p:sp>
      <p:sp>
        <p:nvSpPr>
          <p:cNvPr id="305" name="Linea"/>
          <p:cNvSpPr/>
          <p:nvPr/>
        </p:nvSpPr>
        <p:spPr>
          <a:xfrm flipV="1">
            <a:off x="6093185" y="800097"/>
            <a:ext cx="5" cy="1868499"/>
          </a:xfrm>
          <a:prstGeom prst="line">
            <a:avLst/>
          </a:prstGeom>
          <a:ln w="76200">
            <a:solidFill>
              <a:srgbClr val="000000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06" name="La filiera e le strategie di valorizzazione economica della ricerca Università-Impresa-Società"/>
          <p:cNvSpPr txBox="1"/>
          <p:nvPr/>
        </p:nvSpPr>
        <p:spPr>
          <a:xfrm>
            <a:off x="1709110" y="3052802"/>
            <a:ext cx="11515075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1828800">
              <a:spcBef>
                <a:spcPts val="900"/>
              </a:spcBef>
              <a:defRPr sz="3500" b="1" cap="small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La filiera e le strategie di valorizzazione economica della ricerca Università-Impresa-Società</a:t>
            </a:r>
          </a:p>
        </p:txBody>
      </p:sp>
      <p:pic>
        <p:nvPicPr>
          <p:cNvPr id="307" name="sfondo_unimpresa2.png" descr="sfondo_unimpresa2.png"/>
          <p:cNvPicPr>
            <a:picLocks noChangeAspect="1"/>
          </p:cNvPicPr>
          <p:nvPr/>
        </p:nvPicPr>
        <p:blipFill>
          <a:blip r:embed="rId3"/>
          <a:srcRect l="9977" t="9091" r="10000" b="6015"/>
          <a:stretch>
            <a:fillRect/>
          </a:stretch>
        </p:blipFill>
        <p:spPr>
          <a:xfrm>
            <a:off x="1691391" y="5708933"/>
            <a:ext cx="11550513" cy="59970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0" h="21595" extrusionOk="0">
                <a:moveTo>
                  <a:pt x="4832" y="0"/>
                </a:moveTo>
                <a:cubicBezTo>
                  <a:pt x="4807" y="0"/>
                  <a:pt x="4250" y="429"/>
                  <a:pt x="4232" y="462"/>
                </a:cubicBezTo>
                <a:cubicBezTo>
                  <a:pt x="4226" y="474"/>
                  <a:pt x="4250" y="532"/>
                  <a:pt x="4286" y="592"/>
                </a:cubicBezTo>
                <a:cubicBezTo>
                  <a:pt x="4322" y="651"/>
                  <a:pt x="4394" y="914"/>
                  <a:pt x="4446" y="1175"/>
                </a:cubicBezTo>
                <a:lnTo>
                  <a:pt x="4540" y="1649"/>
                </a:lnTo>
                <a:lnTo>
                  <a:pt x="4429" y="2897"/>
                </a:lnTo>
                <a:cubicBezTo>
                  <a:pt x="4324" y="4079"/>
                  <a:pt x="4322" y="4152"/>
                  <a:pt x="4372" y="4299"/>
                </a:cubicBezTo>
                <a:cubicBezTo>
                  <a:pt x="4414" y="4424"/>
                  <a:pt x="4440" y="4446"/>
                  <a:pt x="4508" y="4413"/>
                </a:cubicBezTo>
                <a:cubicBezTo>
                  <a:pt x="4555" y="4391"/>
                  <a:pt x="4606" y="4349"/>
                  <a:pt x="4622" y="4320"/>
                </a:cubicBezTo>
                <a:cubicBezTo>
                  <a:pt x="4659" y="4251"/>
                  <a:pt x="4591" y="2416"/>
                  <a:pt x="4546" y="2252"/>
                </a:cubicBezTo>
                <a:cubicBezTo>
                  <a:pt x="4501" y="2089"/>
                  <a:pt x="4523" y="2076"/>
                  <a:pt x="4877" y="2055"/>
                </a:cubicBezTo>
                <a:lnTo>
                  <a:pt x="5161" y="2038"/>
                </a:lnTo>
                <a:lnTo>
                  <a:pt x="5163" y="2101"/>
                </a:lnTo>
                <a:lnTo>
                  <a:pt x="5163" y="2102"/>
                </a:lnTo>
                <a:lnTo>
                  <a:pt x="5181" y="2678"/>
                </a:lnTo>
                <a:cubicBezTo>
                  <a:pt x="5192" y="3030"/>
                  <a:pt x="5203" y="3444"/>
                  <a:pt x="5205" y="3600"/>
                </a:cubicBezTo>
                <a:cubicBezTo>
                  <a:pt x="5209" y="3854"/>
                  <a:pt x="5216" y="3880"/>
                  <a:pt x="5274" y="3850"/>
                </a:cubicBezTo>
                <a:cubicBezTo>
                  <a:pt x="5288" y="3843"/>
                  <a:pt x="5297" y="3836"/>
                  <a:pt x="5305" y="3823"/>
                </a:cubicBezTo>
                <a:cubicBezTo>
                  <a:pt x="5314" y="3798"/>
                  <a:pt x="5321" y="3754"/>
                  <a:pt x="5327" y="3699"/>
                </a:cubicBezTo>
                <a:cubicBezTo>
                  <a:pt x="5330" y="3606"/>
                  <a:pt x="5327" y="3456"/>
                  <a:pt x="5317" y="3173"/>
                </a:cubicBezTo>
                <a:cubicBezTo>
                  <a:pt x="5305" y="2817"/>
                  <a:pt x="5283" y="2477"/>
                  <a:pt x="5267" y="2418"/>
                </a:cubicBezTo>
                <a:cubicBezTo>
                  <a:pt x="5225" y="2264"/>
                  <a:pt x="5259" y="2190"/>
                  <a:pt x="5375" y="2189"/>
                </a:cubicBezTo>
                <a:cubicBezTo>
                  <a:pt x="5646" y="2187"/>
                  <a:pt x="5642" y="2144"/>
                  <a:pt x="5313" y="1675"/>
                </a:cubicBezTo>
                <a:cubicBezTo>
                  <a:pt x="5003" y="1235"/>
                  <a:pt x="5002" y="1234"/>
                  <a:pt x="4912" y="763"/>
                </a:cubicBezTo>
                <a:cubicBezTo>
                  <a:pt x="4882" y="605"/>
                  <a:pt x="4860" y="445"/>
                  <a:pt x="4847" y="322"/>
                </a:cubicBezTo>
                <a:lnTo>
                  <a:pt x="4835" y="264"/>
                </a:lnTo>
                <a:lnTo>
                  <a:pt x="4840" y="234"/>
                </a:lnTo>
                <a:cubicBezTo>
                  <a:pt x="4838" y="196"/>
                  <a:pt x="4836" y="165"/>
                  <a:pt x="4838" y="146"/>
                </a:cubicBezTo>
                <a:cubicBezTo>
                  <a:pt x="4846" y="66"/>
                  <a:pt x="4843" y="0"/>
                  <a:pt x="4832" y="0"/>
                </a:cubicBezTo>
                <a:close/>
                <a:moveTo>
                  <a:pt x="18764" y="1505"/>
                </a:moveTo>
                <a:lnTo>
                  <a:pt x="18232" y="2407"/>
                </a:lnTo>
                <a:cubicBezTo>
                  <a:pt x="17940" y="2903"/>
                  <a:pt x="17675" y="3349"/>
                  <a:pt x="17645" y="3398"/>
                </a:cubicBezTo>
                <a:cubicBezTo>
                  <a:pt x="17622" y="3436"/>
                  <a:pt x="17607" y="3453"/>
                  <a:pt x="17592" y="3454"/>
                </a:cubicBezTo>
                <a:lnTo>
                  <a:pt x="17591" y="3454"/>
                </a:lnTo>
                <a:cubicBezTo>
                  <a:pt x="17575" y="3454"/>
                  <a:pt x="17559" y="3433"/>
                  <a:pt x="17532" y="3387"/>
                </a:cubicBezTo>
                <a:cubicBezTo>
                  <a:pt x="17501" y="3332"/>
                  <a:pt x="17463" y="3286"/>
                  <a:pt x="17449" y="3286"/>
                </a:cubicBezTo>
                <a:cubicBezTo>
                  <a:pt x="17414" y="3286"/>
                  <a:pt x="16904" y="4151"/>
                  <a:pt x="16882" y="4249"/>
                </a:cubicBezTo>
                <a:cubicBezTo>
                  <a:pt x="16871" y="4298"/>
                  <a:pt x="17227" y="5093"/>
                  <a:pt x="17802" y="6300"/>
                </a:cubicBezTo>
                <a:cubicBezTo>
                  <a:pt x="18644" y="8068"/>
                  <a:pt x="18745" y="8261"/>
                  <a:pt x="18791" y="8182"/>
                </a:cubicBezTo>
                <a:cubicBezTo>
                  <a:pt x="18819" y="8133"/>
                  <a:pt x="18854" y="8093"/>
                  <a:pt x="18868" y="8093"/>
                </a:cubicBezTo>
                <a:cubicBezTo>
                  <a:pt x="18882" y="8093"/>
                  <a:pt x="19010" y="7896"/>
                  <a:pt x="19153" y="7653"/>
                </a:cubicBezTo>
                <a:cubicBezTo>
                  <a:pt x="19296" y="7410"/>
                  <a:pt x="19600" y="6898"/>
                  <a:pt x="19828" y="6512"/>
                </a:cubicBezTo>
                <a:cubicBezTo>
                  <a:pt x="20277" y="5757"/>
                  <a:pt x="20261" y="5810"/>
                  <a:pt x="20223" y="5198"/>
                </a:cubicBezTo>
                <a:lnTo>
                  <a:pt x="20204" y="4886"/>
                </a:lnTo>
                <a:lnTo>
                  <a:pt x="19967" y="4788"/>
                </a:lnTo>
                <a:lnTo>
                  <a:pt x="19730" y="4688"/>
                </a:lnTo>
                <a:lnTo>
                  <a:pt x="19501" y="5082"/>
                </a:lnTo>
                <a:cubicBezTo>
                  <a:pt x="19376" y="5299"/>
                  <a:pt x="19259" y="5476"/>
                  <a:pt x="19242" y="5476"/>
                </a:cubicBezTo>
                <a:cubicBezTo>
                  <a:pt x="19228" y="5476"/>
                  <a:pt x="19190" y="5421"/>
                  <a:pt x="19154" y="5353"/>
                </a:cubicBezTo>
                <a:cubicBezTo>
                  <a:pt x="19140" y="5347"/>
                  <a:pt x="19132" y="5357"/>
                  <a:pt x="19130" y="5375"/>
                </a:cubicBezTo>
                <a:lnTo>
                  <a:pt x="19214" y="5536"/>
                </a:lnTo>
                <a:lnTo>
                  <a:pt x="19082" y="5797"/>
                </a:lnTo>
                <a:lnTo>
                  <a:pt x="18948" y="6057"/>
                </a:lnTo>
                <a:lnTo>
                  <a:pt x="19125" y="6435"/>
                </a:lnTo>
                <a:cubicBezTo>
                  <a:pt x="19169" y="6531"/>
                  <a:pt x="19200" y="6610"/>
                  <a:pt x="19225" y="6678"/>
                </a:cubicBezTo>
                <a:lnTo>
                  <a:pt x="19287" y="6807"/>
                </a:lnTo>
                <a:lnTo>
                  <a:pt x="19271" y="6834"/>
                </a:lnTo>
                <a:cubicBezTo>
                  <a:pt x="19282" y="6901"/>
                  <a:pt x="19272" y="6938"/>
                  <a:pt x="19236" y="6938"/>
                </a:cubicBezTo>
                <a:cubicBezTo>
                  <a:pt x="19223" y="6938"/>
                  <a:pt x="18944" y="6369"/>
                  <a:pt x="18615" y="5675"/>
                </a:cubicBezTo>
                <a:cubicBezTo>
                  <a:pt x="18286" y="4981"/>
                  <a:pt x="17956" y="4286"/>
                  <a:pt x="17881" y="4130"/>
                </a:cubicBezTo>
                <a:lnTo>
                  <a:pt x="17746" y="3847"/>
                </a:lnTo>
                <a:lnTo>
                  <a:pt x="18276" y="2948"/>
                </a:lnTo>
                <a:cubicBezTo>
                  <a:pt x="18568" y="2454"/>
                  <a:pt x="18833" y="2000"/>
                  <a:pt x="18868" y="1938"/>
                </a:cubicBezTo>
                <a:cubicBezTo>
                  <a:pt x="18930" y="1827"/>
                  <a:pt x="18930" y="1824"/>
                  <a:pt x="18847" y="1665"/>
                </a:cubicBezTo>
                <a:lnTo>
                  <a:pt x="18764" y="1505"/>
                </a:lnTo>
                <a:close/>
                <a:moveTo>
                  <a:pt x="8649" y="2009"/>
                </a:moveTo>
                <a:cubicBezTo>
                  <a:pt x="8548" y="2004"/>
                  <a:pt x="8442" y="2042"/>
                  <a:pt x="8349" y="2124"/>
                </a:cubicBezTo>
                <a:cubicBezTo>
                  <a:pt x="8278" y="2186"/>
                  <a:pt x="8080" y="2420"/>
                  <a:pt x="7908" y="2642"/>
                </a:cubicBezTo>
                <a:cubicBezTo>
                  <a:pt x="7736" y="2865"/>
                  <a:pt x="7565" y="3058"/>
                  <a:pt x="7530" y="3071"/>
                </a:cubicBezTo>
                <a:cubicBezTo>
                  <a:pt x="7495" y="3085"/>
                  <a:pt x="7233" y="3112"/>
                  <a:pt x="6946" y="3130"/>
                </a:cubicBezTo>
                <a:cubicBezTo>
                  <a:pt x="6332" y="3169"/>
                  <a:pt x="6192" y="3216"/>
                  <a:pt x="6064" y="3424"/>
                </a:cubicBezTo>
                <a:cubicBezTo>
                  <a:pt x="6011" y="3510"/>
                  <a:pt x="5956" y="3588"/>
                  <a:pt x="5941" y="3600"/>
                </a:cubicBezTo>
                <a:cubicBezTo>
                  <a:pt x="5927" y="3612"/>
                  <a:pt x="5936" y="4191"/>
                  <a:pt x="5961" y="4888"/>
                </a:cubicBezTo>
                <a:lnTo>
                  <a:pt x="6006" y="6154"/>
                </a:lnTo>
                <a:lnTo>
                  <a:pt x="5933" y="6302"/>
                </a:lnTo>
                <a:cubicBezTo>
                  <a:pt x="5887" y="6397"/>
                  <a:pt x="5849" y="6434"/>
                  <a:pt x="5771" y="6445"/>
                </a:cubicBezTo>
                <a:cubicBezTo>
                  <a:pt x="5728" y="6461"/>
                  <a:pt x="5684" y="6462"/>
                  <a:pt x="5643" y="6448"/>
                </a:cubicBezTo>
                <a:cubicBezTo>
                  <a:pt x="5442" y="6434"/>
                  <a:pt x="5426" y="6301"/>
                  <a:pt x="5380" y="5159"/>
                </a:cubicBezTo>
                <a:cubicBezTo>
                  <a:pt x="5357" y="4581"/>
                  <a:pt x="5338" y="4101"/>
                  <a:pt x="5337" y="4093"/>
                </a:cubicBezTo>
                <a:cubicBezTo>
                  <a:pt x="5336" y="4085"/>
                  <a:pt x="5314" y="4077"/>
                  <a:pt x="5288" y="4077"/>
                </a:cubicBezTo>
                <a:cubicBezTo>
                  <a:pt x="5232" y="4077"/>
                  <a:pt x="5229" y="4308"/>
                  <a:pt x="5272" y="5325"/>
                </a:cubicBezTo>
                <a:cubicBezTo>
                  <a:pt x="5287" y="5683"/>
                  <a:pt x="5290" y="5851"/>
                  <a:pt x="5281" y="5962"/>
                </a:cubicBezTo>
                <a:lnTo>
                  <a:pt x="5283" y="6025"/>
                </a:lnTo>
                <a:lnTo>
                  <a:pt x="5272" y="6048"/>
                </a:lnTo>
                <a:cubicBezTo>
                  <a:pt x="5265" y="6084"/>
                  <a:pt x="5256" y="6113"/>
                  <a:pt x="5243" y="6147"/>
                </a:cubicBezTo>
                <a:cubicBezTo>
                  <a:pt x="5138" y="6428"/>
                  <a:pt x="4782" y="6407"/>
                  <a:pt x="4724" y="6117"/>
                </a:cubicBezTo>
                <a:cubicBezTo>
                  <a:pt x="4713" y="6065"/>
                  <a:pt x="4696" y="5693"/>
                  <a:pt x="4684" y="5289"/>
                </a:cubicBezTo>
                <a:cubicBezTo>
                  <a:pt x="4663" y="4582"/>
                  <a:pt x="4659" y="4556"/>
                  <a:pt x="4595" y="4589"/>
                </a:cubicBezTo>
                <a:cubicBezTo>
                  <a:pt x="4559" y="4608"/>
                  <a:pt x="4497" y="4624"/>
                  <a:pt x="4458" y="4625"/>
                </a:cubicBezTo>
                <a:cubicBezTo>
                  <a:pt x="4409" y="4625"/>
                  <a:pt x="4375" y="4686"/>
                  <a:pt x="4344" y="4823"/>
                </a:cubicBezTo>
                <a:cubicBezTo>
                  <a:pt x="4289" y="5063"/>
                  <a:pt x="3616" y="6580"/>
                  <a:pt x="3529" y="6660"/>
                </a:cubicBezTo>
                <a:cubicBezTo>
                  <a:pt x="3488" y="6697"/>
                  <a:pt x="3434" y="6693"/>
                  <a:pt x="3375" y="6650"/>
                </a:cubicBezTo>
                <a:cubicBezTo>
                  <a:pt x="3284" y="6584"/>
                  <a:pt x="3280" y="6589"/>
                  <a:pt x="3106" y="7091"/>
                </a:cubicBezTo>
                <a:cubicBezTo>
                  <a:pt x="2468" y="8940"/>
                  <a:pt x="2199" y="11117"/>
                  <a:pt x="2351" y="13205"/>
                </a:cubicBezTo>
                <a:cubicBezTo>
                  <a:pt x="2381" y="13624"/>
                  <a:pt x="2408" y="14021"/>
                  <a:pt x="2410" y="14088"/>
                </a:cubicBezTo>
                <a:cubicBezTo>
                  <a:pt x="2411" y="14123"/>
                  <a:pt x="2407" y="14149"/>
                  <a:pt x="2403" y="14171"/>
                </a:cubicBezTo>
                <a:cubicBezTo>
                  <a:pt x="2404" y="14176"/>
                  <a:pt x="2408" y="14205"/>
                  <a:pt x="2408" y="14207"/>
                </a:cubicBezTo>
                <a:cubicBezTo>
                  <a:pt x="2411" y="14263"/>
                  <a:pt x="2352" y="14270"/>
                  <a:pt x="2343" y="14215"/>
                </a:cubicBezTo>
                <a:cubicBezTo>
                  <a:pt x="2340" y="14202"/>
                  <a:pt x="2339" y="14190"/>
                  <a:pt x="2336" y="14177"/>
                </a:cubicBezTo>
                <a:cubicBezTo>
                  <a:pt x="2329" y="14162"/>
                  <a:pt x="2322" y="14150"/>
                  <a:pt x="2316" y="14127"/>
                </a:cubicBezTo>
                <a:cubicBezTo>
                  <a:pt x="2226" y="13788"/>
                  <a:pt x="2098" y="13622"/>
                  <a:pt x="1891" y="13574"/>
                </a:cubicBezTo>
                <a:cubicBezTo>
                  <a:pt x="1828" y="13559"/>
                  <a:pt x="1791" y="13538"/>
                  <a:pt x="1763" y="13502"/>
                </a:cubicBezTo>
                <a:lnTo>
                  <a:pt x="1739" y="13499"/>
                </a:lnTo>
                <a:lnTo>
                  <a:pt x="1724" y="13421"/>
                </a:lnTo>
                <a:cubicBezTo>
                  <a:pt x="1719" y="13406"/>
                  <a:pt x="1714" y="13393"/>
                  <a:pt x="1709" y="13374"/>
                </a:cubicBezTo>
                <a:cubicBezTo>
                  <a:pt x="1693" y="13307"/>
                  <a:pt x="1685" y="13263"/>
                  <a:pt x="1686" y="13219"/>
                </a:cubicBezTo>
                <a:lnTo>
                  <a:pt x="1680" y="13184"/>
                </a:lnTo>
                <a:lnTo>
                  <a:pt x="1697" y="13146"/>
                </a:lnTo>
                <a:cubicBezTo>
                  <a:pt x="1705" y="13116"/>
                  <a:pt x="1717" y="13082"/>
                  <a:pt x="1733" y="13039"/>
                </a:cubicBezTo>
                <a:cubicBezTo>
                  <a:pt x="1942" y="12491"/>
                  <a:pt x="1704" y="11857"/>
                  <a:pt x="1386" y="12112"/>
                </a:cubicBezTo>
                <a:cubicBezTo>
                  <a:pt x="1268" y="12206"/>
                  <a:pt x="1228" y="12336"/>
                  <a:pt x="1228" y="12643"/>
                </a:cubicBezTo>
                <a:cubicBezTo>
                  <a:pt x="1228" y="12909"/>
                  <a:pt x="1307" y="13090"/>
                  <a:pt x="1466" y="13188"/>
                </a:cubicBezTo>
                <a:cubicBezTo>
                  <a:pt x="1488" y="13202"/>
                  <a:pt x="1507" y="13223"/>
                  <a:pt x="1525" y="13248"/>
                </a:cubicBezTo>
                <a:lnTo>
                  <a:pt x="1540" y="13254"/>
                </a:lnTo>
                <a:lnTo>
                  <a:pt x="1543" y="13274"/>
                </a:lnTo>
                <a:cubicBezTo>
                  <a:pt x="1565" y="13313"/>
                  <a:pt x="1581" y="13359"/>
                  <a:pt x="1591" y="13412"/>
                </a:cubicBezTo>
                <a:cubicBezTo>
                  <a:pt x="1618" y="13560"/>
                  <a:pt x="1610" y="13595"/>
                  <a:pt x="1520" y="13732"/>
                </a:cubicBezTo>
                <a:cubicBezTo>
                  <a:pt x="1408" y="13901"/>
                  <a:pt x="1323" y="14167"/>
                  <a:pt x="1323" y="14356"/>
                </a:cubicBezTo>
                <a:cubicBezTo>
                  <a:pt x="1323" y="14515"/>
                  <a:pt x="1311" y="14525"/>
                  <a:pt x="1065" y="14576"/>
                </a:cubicBezTo>
                <a:lnTo>
                  <a:pt x="854" y="14618"/>
                </a:lnTo>
                <a:lnTo>
                  <a:pt x="803" y="14427"/>
                </a:lnTo>
                <a:cubicBezTo>
                  <a:pt x="653" y="13868"/>
                  <a:pt x="185" y="13866"/>
                  <a:pt x="38" y="14424"/>
                </a:cubicBezTo>
                <a:cubicBezTo>
                  <a:pt x="-20" y="14646"/>
                  <a:pt x="-11" y="15036"/>
                  <a:pt x="58" y="15253"/>
                </a:cubicBezTo>
                <a:cubicBezTo>
                  <a:pt x="146" y="15532"/>
                  <a:pt x="366" y="15683"/>
                  <a:pt x="539" y="15583"/>
                </a:cubicBezTo>
                <a:cubicBezTo>
                  <a:pt x="691" y="15496"/>
                  <a:pt x="798" y="15294"/>
                  <a:pt x="839" y="15017"/>
                </a:cubicBezTo>
                <a:cubicBezTo>
                  <a:pt x="850" y="14945"/>
                  <a:pt x="857" y="14899"/>
                  <a:pt x="874" y="14867"/>
                </a:cubicBezTo>
                <a:lnTo>
                  <a:pt x="874" y="14866"/>
                </a:lnTo>
                <a:cubicBezTo>
                  <a:pt x="900" y="14815"/>
                  <a:pt x="951" y="14801"/>
                  <a:pt x="1071" y="14776"/>
                </a:cubicBezTo>
                <a:cubicBezTo>
                  <a:pt x="1278" y="14732"/>
                  <a:pt x="1354" y="14778"/>
                  <a:pt x="1354" y="14949"/>
                </a:cubicBezTo>
                <a:cubicBezTo>
                  <a:pt x="1354" y="14996"/>
                  <a:pt x="1321" y="15060"/>
                  <a:pt x="1280" y="15090"/>
                </a:cubicBezTo>
                <a:cubicBezTo>
                  <a:pt x="1000" y="15295"/>
                  <a:pt x="1067" y="16088"/>
                  <a:pt x="1371" y="16166"/>
                </a:cubicBezTo>
                <a:cubicBezTo>
                  <a:pt x="1525" y="16206"/>
                  <a:pt x="1657" y="16036"/>
                  <a:pt x="1697" y="15743"/>
                </a:cubicBezTo>
                <a:cubicBezTo>
                  <a:pt x="1704" y="15691"/>
                  <a:pt x="1712" y="15655"/>
                  <a:pt x="1722" y="15625"/>
                </a:cubicBezTo>
                <a:lnTo>
                  <a:pt x="1726" y="15562"/>
                </a:lnTo>
                <a:lnTo>
                  <a:pt x="1760" y="15556"/>
                </a:lnTo>
                <a:cubicBezTo>
                  <a:pt x="1781" y="15537"/>
                  <a:pt x="1808" y="15523"/>
                  <a:pt x="1847" y="15510"/>
                </a:cubicBezTo>
                <a:cubicBezTo>
                  <a:pt x="1916" y="15489"/>
                  <a:pt x="1984" y="15484"/>
                  <a:pt x="1999" y="15502"/>
                </a:cubicBezTo>
                <a:cubicBezTo>
                  <a:pt x="2014" y="15519"/>
                  <a:pt x="2058" y="15680"/>
                  <a:pt x="2100" y="15859"/>
                </a:cubicBezTo>
                <a:cubicBezTo>
                  <a:pt x="2154" y="16096"/>
                  <a:pt x="2188" y="16175"/>
                  <a:pt x="2223" y="16149"/>
                </a:cubicBezTo>
                <a:cubicBezTo>
                  <a:pt x="2283" y="16105"/>
                  <a:pt x="2286" y="16131"/>
                  <a:pt x="2193" y="15727"/>
                </a:cubicBezTo>
                <a:lnTo>
                  <a:pt x="2114" y="15386"/>
                </a:lnTo>
                <a:lnTo>
                  <a:pt x="2206" y="15210"/>
                </a:lnTo>
                <a:cubicBezTo>
                  <a:pt x="2256" y="15114"/>
                  <a:pt x="2316" y="14918"/>
                  <a:pt x="2339" y="14774"/>
                </a:cubicBezTo>
                <a:cubicBezTo>
                  <a:pt x="2349" y="14712"/>
                  <a:pt x="2360" y="14665"/>
                  <a:pt x="2370" y="14626"/>
                </a:cubicBezTo>
                <a:cubicBezTo>
                  <a:pt x="2378" y="14579"/>
                  <a:pt x="2388" y="14551"/>
                  <a:pt x="2403" y="14540"/>
                </a:cubicBezTo>
                <a:cubicBezTo>
                  <a:pt x="2445" y="14482"/>
                  <a:pt x="2492" y="14601"/>
                  <a:pt x="2548" y="14910"/>
                </a:cubicBezTo>
                <a:cubicBezTo>
                  <a:pt x="2680" y="15639"/>
                  <a:pt x="2814" y="16175"/>
                  <a:pt x="2903" y="16339"/>
                </a:cubicBezTo>
                <a:cubicBezTo>
                  <a:pt x="3005" y="16529"/>
                  <a:pt x="3048" y="16465"/>
                  <a:pt x="3034" y="16148"/>
                </a:cubicBezTo>
                <a:cubicBezTo>
                  <a:pt x="3012" y="15658"/>
                  <a:pt x="3293" y="15231"/>
                  <a:pt x="3525" y="15400"/>
                </a:cubicBezTo>
                <a:cubicBezTo>
                  <a:pt x="3651" y="15492"/>
                  <a:pt x="3748" y="15686"/>
                  <a:pt x="3789" y="15923"/>
                </a:cubicBezTo>
                <a:cubicBezTo>
                  <a:pt x="3818" y="16093"/>
                  <a:pt x="3813" y="16165"/>
                  <a:pt x="3766" y="16351"/>
                </a:cubicBezTo>
                <a:cubicBezTo>
                  <a:pt x="3647" y="16809"/>
                  <a:pt x="3394" y="16958"/>
                  <a:pt x="3195" y="16685"/>
                </a:cubicBezTo>
                <a:cubicBezTo>
                  <a:pt x="3129" y="16595"/>
                  <a:pt x="3093" y="16578"/>
                  <a:pt x="3069" y="16624"/>
                </a:cubicBezTo>
                <a:cubicBezTo>
                  <a:pt x="2969" y="16816"/>
                  <a:pt x="3290" y="17674"/>
                  <a:pt x="3826" y="18643"/>
                </a:cubicBezTo>
                <a:cubicBezTo>
                  <a:pt x="4191" y="19304"/>
                  <a:pt x="4292" y="19554"/>
                  <a:pt x="4339" y="19931"/>
                </a:cubicBezTo>
                <a:cubicBezTo>
                  <a:pt x="4392" y="20362"/>
                  <a:pt x="4683" y="20802"/>
                  <a:pt x="5003" y="20937"/>
                </a:cubicBezTo>
                <a:cubicBezTo>
                  <a:pt x="5090" y="20974"/>
                  <a:pt x="5446" y="21025"/>
                  <a:pt x="5793" y="21052"/>
                </a:cubicBezTo>
                <a:cubicBezTo>
                  <a:pt x="6396" y="21098"/>
                  <a:pt x="6438" y="21112"/>
                  <a:pt x="6694" y="21297"/>
                </a:cubicBezTo>
                <a:cubicBezTo>
                  <a:pt x="6841" y="21404"/>
                  <a:pt x="7011" y="21513"/>
                  <a:pt x="7072" y="21541"/>
                </a:cubicBezTo>
                <a:cubicBezTo>
                  <a:pt x="7161" y="21582"/>
                  <a:pt x="7250" y="21600"/>
                  <a:pt x="7340" y="21594"/>
                </a:cubicBezTo>
                <a:cubicBezTo>
                  <a:pt x="7429" y="21588"/>
                  <a:pt x="7519" y="21557"/>
                  <a:pt x="7610" y="21505"/>
                </a:cubicBezTo>
                <a:cubicBezTo>
                  <a:pt x="7821" y="21384"/>
                  <a:pt x="8106" y="21114"/>
                  <a:pt x="8229" y="20915"/>
                </a:cubicBezTo>
                <a:cubicBezTo>
                  <a:pt x="8279" y="20834"/>
                  <a:pt x="8453" y="20681"/>
                  <a:pt x="8616" y="20575"/>
                </a:cubicBezTo>
                <a:cubicBezTo>
                  <a:pt x="9300" y="20134"/>
                  <a:pt x="9897" y="19434"/>
                  <a:pt x="10422" y="18457"/>
                </a:cubicBezTo>
                <a:lnTo>
                  <a:pt x="10756" y="17837"/>
                </a:lnTo>
                <a:lnTo>
                  <a:pt x="11085" y="18473"/>
                </a:lnTo>
                <a:cubicBezTo>
                  <a:pt x="11266" y="18823"/>
                  <a:pt x="11425" y="19109"/>
                  <a:pt x="11439" y="19109"/>
                </a:cubicBezTo>
                <a:cubicBezTo>
                  <a:pt x="11453" y="19109"/>
                  <a:pt x="11575" y="19257"/>
                  <a:pt x="11709" y="19436"/>
                </a:cubicBezTo>
                <a:cubicBezTo>
                  <a:pt x="12257" y="20170"/>
                  <a:pt x="12707" y="20561"/>
                  <a:pt x="13449" y="20945"/>
                </a:cubicBezTo>
                <a:cubicBezTo>
                  <a:pt x="13775" y="21115"/>
                  <a:pt x="13876" y="21136"/>
                  <a:pt x="14371" y="21162"/>
                </a:cubicBezTo>
                <a:cubicBezTo>
                  <a:pt x="15211" y="21204"/>
                  <a:pt x="15631" y="21057"/>
                  <a:pt x="16403" y="20445"/>
                </a:cubicBezTo>
                <a:cubicBezTo>
                  <a:pt x="16935" y="20023"/>
                  <a:pt x="17656" y="19107"/>
                  <a:pt x="17999" y="18416"/>
                </a:cubicBezTo>
                <a:cubicBezTo>
                  <a:pt x="18103" y="18207"/>
                  <a:pt x="18105" y="18192"/>
                  <a:pt x="18049" y="18113"/>
                </a:cubicBezTo>
                <a:cubicBezTo>
                  <a:pt x="17996" y="18039"/>
                  <a:pt x="17963" y="18062"/>
                  <a:pt x="17754" y="18326"/>
                </a:cubicBezTo>
                <a:lnTo>
                  <a:pt x="17518" y="18621"/>
                </a:lnTo>
                <a:lnTo>
                  <a:pt x="17419" y="18509"/>
                </a:lnTo>
                <a:cubicBezTo>
                  <a:pt x="17162" y="18212"/>
                  <a:pt x="16921" y="17953"/>
                  <a:pt x="16901" y="17951"/>
                </a:cubicBezTo>
                <a:cubicBezTo>
                  <a:pt x="16889" y="17951"/>
                  <a:pt x="16846" y="17900"/>
                  <a:pt x="16806" y="17840"/>
                </a:cubicBezTo>
                <a:lnTo>
                  <a:pt x="16730" y="17730"/>
                </a:lnTo>
                <a:lnTo>
                  <a:pt x="16852" y="17360"/>
                </a:lnTo>
                <a:cubicBezTo>
                  <a:pt x="16919" y="17156"/>
                  <a:pt x="17179" y="16350"/>
                  <a:pt x="17429" y="15569"/>
                </a:cubicBezTo>
                <a:cubicBezTo>
                  <a:pt x="17678" y="14788"/>
                  <a:pt x="17899" y="14116"/>
                  <a:pt x="17918" y="14077"/>
                </a:cubicBezTo>
                <a:cubicBezTo>
                  <a:pt x="17925" y="14063"/>
                  <a:pt x="17936" y="14059"/>
                  <a:pt x="17952" y="14063"/>
                </a:cubicBezTo>
                <a:cubicBezTo>
                  <a:pt x="17952" y="14063"/>
                  <a:pt x="17953" y="14058"/>
                  <a:pt x="17953" y="14058"/>
                </a:cubicBezTo>
                <a:cubicBezTo>
                  <a:pt x="17953" y="14058"/>
                  <a:pt x="17961" y="14068"/>
                  <a:pt x="17962" y="14068"/>
                </a:cubicBezTo>
                <a:cubicBezTo>
                  <a:pt x="18012" y="14088"/>
                  <a:pt x="18105" y="14178"/>
                  <a:pt x="18282" y="14378"/>
                </a:cubicBezTo>
                <a:cubicBezTo>
                  <a:pt x="18463" y="14583"/>
                  <a:pt x="18616" y="14726"/>
                  <a:pt x="18622" y="14694"/>
                </a:cubicBezTo>
                <a:cubicBezTo>
                  <a:pt x="18629" y="14663"/>
                  <a:pt x="18730" y="14184"/>
                  <a:pt x="18848" y="13632"/>
                </a:cubicBezTo>
                <a:cubicBezTo>
                  <a:pt x="18973" y="13044"/>
                  <a:pt x="19029" y="12788"/>
                  <a:pt x="19085" y="12689"/>
                </a:cubicBezTo>
                <a:cubicBezTo>
                  <a:pt x="19086" y="12685"/>
                  <a:pt x="19095" y="12648"/>
                  <a:pt x="19095" y="12648"/>
                </a:cubicBezTo>
                <a:cubicBezTo>
                  <a:pt x="19097" y="12647"/>
                  <a:pt x="19104" y="12650"/>
                  <a:pt x="19108" y="12651"/>
                </a:cubicBezTo>
                <a:cubicBezTo>
                  <a:pt x="19147" y="12614"/>
                  <a:pt x="19192" y="12641"/>
                  <a:pt x="19261" y="12685"/>
                </a:cubicBezTo>
                <a:lnTo>
                  <a:pt x="19328" y="12728"/>
                </a:lnTo>
                <a:cubicBezTo>
                  <a:pt x="19331" y="12719"/>
                  <a:pt x="19334" y="12702"/>
                  <a:pt x="19336" y="12689"/>
                </a:cubicBezTo>
                <a:lnTo>
                  <a:pt x="19318" y="11887"/>
                </a:lnTo>
                <a:cubicBezTo>
                  <a:pt x="19292" y="10712"/>
                  <a:pt x="19164" y="9576"/>
                  <a:pt x="18950" y="8620"/>
                </a:cubicBezTo>
                <a:lnTo>
                  <a:pt x="18884" y="8325"/>
                </a:lnTo>
                <a:lnTo>
                  <a:pt x="18802" y="8429"/>
                </a:lnTo>
                <a:cubicBezTo>
                  <a:pt x="18776" y="8462"/>
                  <a:pt x="18758" y="8478"/>
                  <a:pt x="18742" y="8488"/>
                </a:cubicBezTo>
                <a:cubicBezTo>
                  <a:pt x="18742" y="8488"/>
                  <a:pt x="18738" y="8493"/>
                  <a:pt x="18738" y="8493"/>
                </a:cubicBezTo>
                <a:cubicBezTo>
                  <a:pt x="18738" y="8493"/>
                  <a:pt x="18738" y="8492"/>
                  <a:pt x="18738" y="8492"/>
                </a:cubicBezTo>
                <a:cubicBezTo>
                  <a:pt x="18715" y="8503"/>
                  <a:pt x="18700" y="8490"/>
                  <a:pt x="18681" y="8450"/>
                </a:cubicBezTo>
                <a:cubicBezTo>
                  <a:pt x="17233" y="5426"/>
                  <a:pt x="16863" y="4646"/>
                  <a:pt x="16776" y="4385"/>
                </a:cubicBezTo>
                <a:lnTo>
                  <a:pt x="16743" y="4313"/>
                </a:lnTo>
                <a:lnTo>
                  <a:pt x="16750" y="4285"/>
                </a:lnTo>
                <a:cubicBezTo>
                  <a:pt x="16749" y="4270"/>
                  <a:pt x="16749" y="4254"/>
                  <a:pt x="16750" y="4243"/>
                </a:cubicBezTo>
                <a:cubicBezTo>
                  <a:pt x="16760" y="4164"/>
                  <a:pt x="16724" y="4097"/>
                  <a:pt x="16616" y="3992"/>
                </a:cubicBezTo>
                <a:cubicBezTo>
                  <a:pt x="16345" y="3727"/>
                  <a:pt x="15553" y="3235"/>
                  <a:pt x="15516" y="3307"/>
                </a:cubicBezTo>
                <a:cubicBezTo>
                  <a:pt x="15508" y="3322"/>
                  <a:pt x="15482" y="3473"/>
                  <a:pt x="15459" y="3644"/>
                </a:cubicBezTo>
                <a:cubicBezTo>
                  <a:pt x="15419" y="3938"/>
                  <a:pt x="15420" y="3956"/>
                  <a:pt x="15477" y="3956"/>
                </a:cubicBezTo>
                <a:cubicBezTo>
                  <a:pt x="15510" y="3956"/>
                  <a:pt x="15537" y="3917"/>
                  <a:pt x="15537" y="3871"/>
                </a:cubicBezTo>
                <a:cubicBezTo>
                  <a:pt x="15537" y="3824"/>
                  <a:pt x="15557" y="3757"/>
                  <a:pt x="15580" y="3719"/>
                </a:cubicBezTo>
                <a:cubicBezTo>
                  <a:pt x="15583" y="3714"/>
                  <a:pt x="15586" y="3716"/>
                  <a:pt x="15589" y="3713"/>
                </a:cubicBezTo>
                <a:cubicBezTo>
                  <a:pt x="15592" y="3700"/>
                  <a:pt x="15597" y="3663"/>
                  <a:pt x="15599" y="3661"/>
                </a:cubicBezTo>
                <a:cubicBezTo>
                  <a:pt x="15601" y="3659"/>
                  <a:pt x="15617" y="3690"/>
                  <a:pt x="15630" y="3714"/>
                </a:cubicBezTo>
                <a:cubicBezTo>
                  <a:pt x="15658" y="3739"/>
                  <a:pt x="15695" y="3800"/>
                  <a:pt x="15752" y="3920"/>
                </a:cubicBezTo>
                <a:cubicBezTo>
                  <a:pt x="15865" y="4157"/>
                  <a:pt x="15881" y="4173"/>
                  <a:pt x="15890" y="4062"/>
                </a:cubicBezTo>
                <a:cubicBezTo>
                  <a:pt x="15896" y="3975"/>
                  <a:pt x="15910" y="3931"/>
                  <a:pt x="15937" y="3930"/>
                </a:cubicBezTo>
                <a:cubicBezTo>
                  <a:pt x="15945" y="3919"/>
                  <a:pt x="15957" y="3923"/>
                  <a:pt x="15983" y="3956"/>
                </a:cubicBezTo>
                <a:cubicBezTo>
                  <a:pt x="16023" y="3994"/>
                  <a:pt x="16079" y="4073"/>
                  <a:pt x="16160" y="4199"/>
                </a:cubicBezTo>
                <a:cubicBezTo>
                  <a:pt x="16361" y="4512"/>
                  <a:pt x="16390" y="4544"/>
                  <a:pt x="16390" y="4446"/>
                </a:cubicBezTo>
                <a:cubicBezTo>
                  <a:pt x="16390" y="4415"/>
                  <a:pt x="16404" y="4318"/>
                  <a:pt x="16422" y="4229"/>
                </a:cubicBezTo>
                <a:lnTo>
                  <a:pt x="16453" y="4067"/>
                </a:lnTo>
                <a:lnTo>
                  <a:pt x="16615" y="4332"/>
                </a:lnTo>
                <a:cubicBezTo>
                  <a:pt x="16704" y="4477"/>
                  <a:pt x="16820" y="4664"/>
                  <a:pt x="16873" y="4750"/>
                </a:cubicBezTo>
                <a:lnTo>
                  <a:pt x="16969" y="4908"/>
                </a:lnTo>
                <a:lnTo>
                  <a:pt x="16881" y="5526"/>
                </a:lnTo>
                <a:cubicBezTo>
                  <a:pt x="16833" y="5866"/>
                  <a:pt x="16775" y="6171"/>
                  <a:pt x="16753" y="6205"/>
                </a:cubicBezTo>
                <a:cubicBezTo>
                  <a:pt x="16726" y="6249"/>
                  <a:pt x="16640" y="6224"/>
                  <a:pt x="16466" y="6124"/>
                </a:cubicBezTo>
                <a:cubicBezTo>
                  <a:pt x="16328" y="6045"/>
                  <a:pt x="15946" y="5838"/>
                  <a:pt x="15616" y="5662"/>
                </a:cubicBezTo>
                <a:cubicBezTo>
                  <a:pt x="15286" y="5487"/>
                  <a:pt x="14999" y="5310"/>
                  <a:pt x="14978" y="5272"/>
                </a:cubicBezTo>
                <a:cubicBezTo>
                  <a:pt x="14949" y="5218"/>
                  <a:pt x="14974" y="4975"/>
                  <a:pt x="15092" y="4189"/>
                </a:cubicBezTo>
                <a:lnTo>
                  <a:pt x="15243" y="3174"/>
                </a:lnTo>
                <a:lnTo>
                  <a:pt x="14940" y="3131"/>
                </a:lnTo>
                <a:cubicBezTo>
                  <a:pt x="13831" y="2971"/>
                  <a:pt x="12734" y="3502"/>
                  <a:pt x="11843" y="4637"/>
                </a:cubicBezTo>
                <a:cubicBezTo>
                  <a:pt x="11414" y="5183"/>
                  <a:pt x="11050" y="5812"/>
                  <a:pt x="10842" y="6362"/>
                </a:cubicBezTo>
                <a:cubicBezTo>
                  <a:pt x="10778" y="6530"/>
                  <a:pt x="10772" y="6534"/>
                  <a:pt x="10750" y="6420"/>
                </a:cubicBezTo>
                <a:cubicBezTo>
                  <a:pt x="10737" y="6353"/>
                  <a:pt x="10573" y="5996"/>
                  <a:pt x="10385" y="5625"/>
                </a:cubicBezTo>
                <a:cubicBezTo>
                  <a:pt x="10197" y="5254"/>
                  <a:pt x="10020" y="4851"/>
                  <a:pt x="9994" y="4729"/>
                </a:cubicBezTo>
                <a:cubicBezTo>
                  <a:pt x="9965" y="4598"/>
                  <a:pt x="9945" y="4322"/>
                  <a:pt x="9945" y="4054"/>
                </a:cubicBezTo>
                <a:cubicBezTo>
                  <a:pt x="9945" y="3614"/>
                  <a:pt x="9942" y="3594"/>
                  <a:pt x="9805" y="3247"/>
                </a:cubicBezTo>
                <a:cubicBezTo>
                  <a:pt x="9729" y="3051"/>
                  <a:pt x="9595" y="2744"/>
                  <a:pt x="9508" y="2564"/>
                </a:cubicBezTo>
                <a:lnTo>
                  <a:pt x="9357" y="2249"/>
                </a:lnTo>
                <a:cubicBezTo>
                  <a:pt x="9353" y="2245"/>
                  <a:pt x="9349" y="2239"/>
                  <a:pt x="9345" y="2235"/>
                </a:cubicBezTo>
                <a:lnTo>
                  <a:pt x="9185" y="2267"/>
                </a:lnTo>
                <a:cubicBezTo>
                  <a:pt x="9132" y="2276"/>
                  <a:pt x="9096" y="2276"/>
                  <a:pt x="9062" y="2269"/>
                </a:cubicBezTo>
                <a:lnTo>
                  <a:pt x="9021" y="2305"/>
                </a:lnTo>
                <a:lnTo>
                  <a:pt x="9005" y="2247"/>
                </a:lnTo>
                <a:cubicBezTo>
                  <a:pt x="8975" y="2227"/>
                  <a:pt x="8947" y="2199"/>
                  <a:pt x="8911" y="2152"/>
                </a:cubicBezTo>
                <a:cubicBezTo>
                  <a:pt x="8842" y="2063"/>
                  <a:pt x="8749" y="2014"/>
                  <a:pt x="8649" y="2009"/>
                </a:cubicBezTo>
                <a:close/>
                <a:moveTo>
                  <a:pt x="4703" y="2251"/>
                </a:moveTo>
                <a:lnTo>
                  <a:pt x="4704" y="2511"/>
                </a:lnTo>
                <a:cubicBezTo>
                  <a:pt x="4704" y="2653"/>
                  <a:pt x="4713" y="2915"/>
                  <a:pt x="4724" y="3095"/>
                </a:cubicBezTo>
                <a:lnTo>
                  <a:pt x="4740" y="3354"/>
                </a:lnTo>
                <a:cubicBezTo>
                  <a:pt x="4757" y="3378"/>
                  <a:pt x="4786" y="3393"/>
                  <a:pt x="4828" y="3400"/>
                </a:cubicBezTo>
                <a:lnTo>
                  <a:pt x="4905" y="3380"/>
                </a:lnTo>
                <a:cubicBezTo>
                  <a:pt x="4993" y="3357"/>
                  <a:pt x="5070" y="3331"/>
                  <a:pt x="5075" y="3321"/>
                </a:cubicBezTo>
                <a:cubicBezTo>
                  <a:pt x="5080" y="3312"/>
                  <a:pt x="5075" y="3068"/>
                  <a:pt x="5063" y="2778"/>
                </a:cubicBezTo>
                <a:lnTo>
                  <a:pt x="5041" y="2251"/>
                </a:lnTo>
                <a:lnTo>
                  <a:pt x="4872" y="2251"/>
                </a:lnTo>
                <a:lnTo>
                  <a:pt x="4703" y="2251"/>
                </a:lnTo>
                <a:close/>
                <a:moveTo>
                  <a:pt x="5390" y="2374"/>
                </a:moveTo>
                <a:lnTo>
                  <a:pt x="5410" y="2601"/>
                </a:lnTo>
                <a:cubicBezTo>
                  <a:pt x="5421" y="2727"/>
                  <a:pt x="5430" y="2990"/>
                  <a:pt x="5430" y="3187"/>
                </a:cubicBezTo>
                <a:lnTo>
                  <a:pt x="5430" y="3423"/>
                </a:lnTo>
                <a:lnTo>
                  <a:pt x="5433" y="3530"/>
                </a:lnTo>
                <a:lnTo>
                  <a:pt x="5478" y="3530"/>
                </a:lnTo>
                <a:lnTo>
                  <a:pt x="5548" y="3508"/>
                </a:lnTo>
                <a:cubicBezTo>
                  <a:pt x="5613" y="3487"/>
                  <a:pt x="5691" y="3470"/>
                  <a:pt x="5721" y="3470"/>
                </a:cubicBezTo>
                <a:cubicBezTo>
                  <a:pt x="5768" y="3469"/>
                  <a:pt x="5777" y="3411"/>
                  <a:pt x="5777" y="3111"/>
                </a:cubicBezTo>
                <a:cubicBezTo>
                  <a:pt x="5777" y="2915"/>
                  <a:pt x="5768" y="2668"/>
                  <a:pt x="5757" y="2564"/>
                </a:cubicBezTo>
                <a:cubicBezTo>
                  <a:pt x="5738" y="2379"/>
                  <a:pt x="5733" y="2374"/>
                  <a:pt x="5564" y="2374"/>
                </a:cubicBezTo>
                <a:lnTo>
                  <a:pt x="5390" y="2374"/>
                </a:lnTo>
                <a:close/>
                <a:moveTo>
                  <a:pt x="8482" y="2375"/>
                </a:moveTo>
                <a:cubicBezTo>
                  <a:pt x="8646" y="2374"/>
                  <a:pt x="8779" y="2548"/>
                  <a:pt x="8705" y="2667"/>
                </a:cubicBezTo>
                <a:cubicBezTo>
                  <a:pt x="8678" y="2708"/>
                  <a:pt x="8496" y="2797"/>
                  <a:pt x="8299" y="2863"/>
                </a:cubicBezTo>
                <a:cubicBezTo>
                  <a:pt x="8102" y="2928"/>
                  <a:pt x="7938" y="2981"/>
                  <a:pt x="7935" y="2981"/>
                </a:cubicBezTo>
                <a:cubicBezTo>
                  <a:pt x="7932" y="2981"/>
                  <a:pt x="7920" y="2956"/>
                  <a:pt x="7910" y="2925"/>
                </a:cubicBezTo>
                <a:cubicBezTo>
                  <a:pt x="7864" y="2784"/>
                  <a:pt x="8288" y="2377"/>
                  <a:pt x="8482" y="2375"/>
                </a:cubicBezTo>
                <a:close/>
                <a:moveTo>
                  <a:pt x="9165" y="2450"/>
                </a:moveTo>
                <a:cubicBezTo>
                  <a:pt x="9171" y="2438"/>
                  <a:pt x="9201" y="2454"/>
                  <a:pt x="9233" y="2484"/>
                </a:cubicBezTo>
                <a:cubicBezTo>
                  <a:pt x="9247" y="2497"/>
                  <a:pt x="9258" y="2513"/>
                  <a:pt x="9271" y="2527"/>
                </a:cubicBezTo>
                <a:cubicBezTo>
                  <a:pt x="9326" y="2561"/>
                  <a:pt x="9406" y="2684"/>
                  <a:pt x="9470" y="2883"/>
                </a:cubicBezTo>
                <a:cubicBezTo>
                  <a:pt x="9537" y="3092"/>
                  <a:pt x="9616" y="3701"/>
                  <a:pt x="9636" y="4163"/>
                </a:cubicBezTo>
                <a:cubicBezTo>
                  <a:pt x="9640" y="4253"/>
                  <a:pt x="9636" y="4333"/>
                  <a:pt x="9628" y="4380"/>
                </a:cubicBezTo>
                <a:cubicBezTo>
                  <a:pt x="9628" y="4392"/>
                  <a:pt x="9629" y="4422"/>
                  <a:pt x="9628" y="4423"/>
                </a:cubicBezTo>
                <a:cubicBezTo>
                  <a:pt x="9627" y="4424"/>
                  <a:pt x="9620" y="4415"/>
                  <a:pt x="9618" y="4415"/>
                </a:cubicBezTo>
                <a:cubicBezTo>
                  <a:pt x="9616" y="4416"/>
                  <a:pt x="9615" y="4421"/>
                  <a:pt x="9614" y="4422"/>
                </a:cubicBezTo>
                <a:cubicBezTo>
                  <a:pt x="9596" y="4434"/>
                  <a:pt x="9504" y="4355"/>
                  <a:pt x="9410" y="4246"/>
                </a:cubicBezTo>
                <a:cubicBezTo>
                  <a:pt x="9357" y="4184"/>
                  <a:pt x="9316" y="4126"/>
                  <a:pt x="9285" y="4067"/>
                </a:cubicBezTo>
                <a:lnTo>
                  <a:pt x="9251" y="4030"/>
                </a:lnTo>
                <a:lnTo>
                  <a:pt x="9242" y="3973"/>
                </a:lnTo>
                <a:cubicBezTo>
                  <a:pt x="9191" y="3820"/>
                  <a:pt x="9196" y="3634"/>
                  <a:pt x="9239" y="3307"/>
                </a:cubicBezTo>
                <a:cubicBezTo>
                  <a:pt x="9283" y="2967"/>
                  <a:pt x="9283" y="2913"/>
                  <a:pt x="9238" y="2747"/>
                </a:cubicBezTo>
                <a:cubicBezTo>
                  <a:pt x="9224" y="2696"/>
                  <a:pt x="9218" y="2656"/>
                  <a:pt x="9214" y="2622"/>
                </a:cubicBezTo>
                <a:cubicBezTo>
                  <a:pt x="9211" y="2614"/>
                  <a:pt x="9209" y="2609"/>
                  <a:pt x="9205" y="2601"/>
                </a:cubicBezTo>
                <a:cubicBezTo>
                  <a:pt x="9176" y="2529"/>
                  <a:pt x="9159" y="2461"/>
                  <a:pt x="9165" y="2450"/>
                </a:cubicBezTo>
                <a:close/>
                <a:moveTo>
                  <a:pt x="5881" y="2517"/>
                </a:moveTo>
                <a:cubicBezTo>
                  <a:pt x="5874" y="2530"/>
                  <a:pt x="5879" y="2722"/>
                  <a:pt x="5891" y="2944"/>
                </a:cubicBezTo>
                <a:cubicBezTo>
                  <a:pt x="5903" y="3166"/>
                  <a:pt x="5923" y="3347"/>
                  <a:pt x="5937" y="3347"/>
                </a:cubicBezTo>
                <a:cubicBezTo>
                  <a:pt x="5981" y="3347"/>
                  <a:pt x="6061" y="3159"/>
                  <a:pt x="6061" y="3057"/>
                </a:cubicBezTo>
                <a:cubicBezTo>
                  <a:pt x="6061" y="2952"/>
                  <a:pt x="5902" y="2476"/>
                  <a:pt x="5881" y="2517"/>
                </a:cubicBezTo>
                <a:close/>
                <a:moveTo>
                  <a:pt x="8782" y="2660"/>
                </a:moveTo>
                <a:lnTo>
                  <a:pt x="8789" y="2671"/>
                </a:lnTo>
                <a:cubicBezTo>
                  <a:pt x="8806" y="2676"/>
                  <a:pt x="8816" y="2706"/>
                  <a:pt x="8839" y="2757"/>
                </a:cubicBezTo>
                <a:cubicBezTo>
                  <a:pt x="8968" y="3035"/>
                  <a:pt x="9222" y="3874"/>
                  <a:pt x="9199" y="3944"/>
                </a:cubicBezTo>
                <a:cubicBezTo>
                  <a:pt x="9187" y="3982"/>
                  <a:pt x="9181" y="3980"/>
                  <a:pt x="9099" y="3907"/>
                </a:cubicBezTo>
                <a:cubicBezTo>
                  <a:pt x="8849" y="3686"/>
                  <a:pt x="8515" y="3462"/>
                  <a:pt x="8256" y="3340"/>
                </a:cubicBezTo>
                <a:cubicBezTo>
                  <a:pt x="8180" y="3304"/>
                  <a:pt x="8111" y="3269"/>
                  <a:pt x="8101" y="3263"/>
                </a:cubicBezTo>
                <a:cubicBezTo>
                  <a:pt x="8065" y="3239"/>
                  <a:pt x="8109" y="3195"/>
                  <a:pt x="8259" y="3110"/>
                </a:cubicBezTo>
                <a:cubicBezTo>
                  <a:pt x="8350" y="3058"/>
                  <a:pt x="8467" y="2967"/>
                  <a:pt x="8559" y="2874"/>
                </a:cubicBezTo>
                <a:cubicBezTo>
                  <a:pt x="8673" y="2760"/>
                  <a:pt x="8724" y="2707"/>
                  <a:pt x="8756" y="2685"/>
                </a:cubicBezTo>
                <a:lnTo>
                  <a:pt x="8782" y="2660"/>
                </a:lnTo>
                <a:close/>
                <a:moveTo>
                  <a:pt x="2920" y="3579"/>
                </a:moveTo>
                <a:cubicBezTo>
                  <a:pt x="2893" y="3583"/>
                  <a:pt x="2856" y="3659"/>
                  <a:pt x="2766" y="3861"/>
                </a:cubicBezTo>
                <a:cubicBezTo>
                  <a:pt x="2656" y="4104"/>
                  <a:pt x="2630" y="4199"/>
                  <a:pt x="2669" y="4199"/>
                </a:cubicBezTo>
                <a:cubicBezTo>
                  <a:pt x="2698" y="4199"/>
                  <a:pt x="2798" y="4322"/>
                  <a:pt x="2890" y="4473"/>
                </a:cubicBezTo>
                <a:cubicBezTo>
                  <a:pt x="2946" y="4566"/>
                  <a:pt x="2982" y="4637"/>
                  <a:pt x="3012" y="4713"/>
                </a:cubicBezTo>
                <a:lnTo>
                  <a:pt x="3029" y="4739"/>
                </a:lnTo>
                <a:lnTo>
                  <a:pt x="3033" y="4765"/>
                </a:lnTo>
                <a:cubicBezTo>
                  <a:pt x="3075" y="4886"/>
                  <a:pt x="3105" y="5039"/>
                  <a:pt x="3157" y="5341"/>
                </a:cubicBezTo>
                <a:cubicBezTo>
                  <a:pt x="3263" y="5960"/>
                  <a:pt x="3335" y="6307"/>
                  <a:pt x="3386" y="6435"/>
                </a:cubicBezTo>
                <a:cubicBezTo>
                  <a:pt x="3402" y="6477"/>
                  <a:pt x="3434" y="6511"/>
                  <a:pt x="3456" y="6511"/>
                </a:cubicBezTo>
                <a:cubicBezTo>
                  <a:pt x="3519" y="6511"/>
                  <a:pt x="4229" y="4867"/>
                  <a:pt x="4229" y="4720"/>
                </a:cubicBezTo>
                <a:cubicBezTo>
                  <a:pt x="4229" y="4536"/>
                  <a:pt x="4059" y="4417"/>
                  <a:pt x="3632" y="4299"/>
                </a:cubicBezTo>
                <a:cubicBezTo>
                  <a:pt x="3297" y="4206"/>
                  <a:pt x="3264" y="4183"/>
                  <a:pt x="3143" y="3977"/>
                </a:cubicBezTo>
                <a:cubicBezTo>
                  <a:pt x="3071" y="3856"/>
                  <a:pt x="2992" y="3705"/>
                  <a:pt x="2965" y="3641"/>
                </a:cubicBezTo>
                <a:cubicBezTo>
                  <a:pt x="2948" y="3600"/>
                  <a:pt x="2936" y="3576"/>
                  <a:pt x="2920" y="3579"/>
                </a:cubicBezTo>
                <a:close/>
                <a:moveTo>
                  <a:pt x="9558" y="9016"/>
                </a:moveTo>
                <a:cubicBezTo>
                  <a:pt x="9637" y="9021"/>
                  <a:pt x="9718" y="9048"/>
                  <a:pt x="9800" y="9098"/>
                </a:cubicBezTo>
                <a:cubicBezTo>
                  <a:pt x="10159" y="9316"/>
                  <a:pt x="10388" y="9916"/>
                  <a:pt x="10388" y="10638"/>
                </a:cubicBezTo>
                <a:cubicBezTo>
                  <a:pt x="10388" y="10955"/>
                  <a:pt x="10368" y="11120"/>
                  <a:pt x="10278" y="11502"/>
                </a:cubicBezTo>
                <a:cubicBezTo>
                  <a:pt x="10218" y="11761"/>
                  <a:pt x="10165" y="12024"/>
                  <a:pt x="10165" y="12087"/>
                </a:cubicBezTo>
                <a:cubicBezTo>
                  <a:pt x="10164" y="12149"/>
                  <a:pt x="10145" y="12310"/>
                  <a:pt x="10121" y="12442"/>
                </a:cubicBezTo>
                <a:cubicBezTo>
                  <a:pt x="10089" y="12614"/>
                  <a:pt x="10084" y="12705"/>
                  <a:pt x="10108" y="12761"/>
                </a:cubicBezTo>
                <a:cubicBezTo>
                  <a:pt x="10127" y="12804"/>
                  <a:pt x="10146" y="12970"/>
                  <a:pt x="10150" y="13129"/>
                </a:cubicBezTo>
                <a:cubicBezTo>
                  <a:pt x="10157" y="13392"/>
                  <a:pt x="10144" y="13449"/>
                  <a:pt x="10021" y="13731"/>
                </a:cubicBezTo>
                <a:cubicBezTo>
                  <a:pt x="9946" y="13903"/>
                  <a:pt x="9859" y="14054"/>
                  <a:pt x="9828" y="14067"/>
                </a:cubicBezTo>
                <a:cubicBezTo>
                  <a:pt x="9719" y="14113"/>
                  <a:pt x="9606" y="14049"/>
                  <a:pt x="9535" y="13902"/>
                </a:cubicBezTo>
                <a:cubicBezTo>
                  <a:pt x="9495" y="13820"/>
                  <a:pt x="9445" y="13754"/>
                  <a:pt x="9425" y="13754"/>
                </a:cubicBezTo>
                <a:cubicBezTo>
                  <a:pt x="9367" y="13754"/>
                  <a:pt x="9273" y="13526"/>
                  <a:pt x="9299" y="13447"/>
                </a:cubicBezTo>
                <a:cubicBezTo>
                  <a:pt x="9311" y="13408"/>
                  <a:pt x="9302" y="13309"/>
                  <a:pt x="9279" y="13227"/>
                </a:cubicBezTo>
                <a:cubicBezTo>
                  <a:pt x="9247" y="13111"/>
                  <a:pt x="9247" y="13050"/>
                  <a:pt x="9275" y="12964"/>
                </a:cubicBezTo>
                <a:cubicBezTo>
                  <a:pt x="9304" y="12875"/>
                  <a:pt x="9301" y="12835"/>
                  <a:pt x="9265" y="12778"/>
                </a:cubicBezTo>
                <a:cubicBezTo>
                  <a:pt x="9240" y="12738"/>
                  <a:pt x="9205" y="12602"/>
                  <a:pt x="9188" y="12478"/>
                </a:cubicBezTo>
                <a:cubicBezTo>
                  <a:pt x="9170" y="12353"/>
                  <a:pt x="9084" y="12090"/>
                  <a:pt x="8994" y="11892"/>
                </a:cubicBezTo>
                <a:cubicBezTo>
                  <a:pt x="8781" y="11422"/>
                  <a:pt x="8706" y="11094"/>
                  <a:pt x="8708" y="10624"/>
                </a:cubicBezTo>
                <a:cubicBezTo>
                  <a:pt x="8709" y="10183"/>
                  <a:pt x="8769" y="9881"/>
                  <a:pt x="8925" y="9548"/>
                </a:cubicBezTo>
                <a:cubicBezTo>
                  <a:pt x="9095" y="9185"/>
                  <a:pt x="9319" y="9002"/>
                  <a:pt x="9558" y="9016"/>
                </a:cubicBezTo>
                <a:close/>
                <a:moveTo>
                  <a:pt x="9545" y="9251"/>
                </a:moveTo>
                <a:cubicBezTo>
                  <a:pt x="9289" y="9251"/>
                  <a:pt x="9087" y="9426"/>
                  <a:pt x="8962" y="9757"/>
                </a:cubicBezTo>
                <a:cubicBezTo>
                  <a:pt x="8725" y="10389"/>
                  <a:pt x="8767" y="11126"/>
                  <a:pt x="9077" y="11793"/>
                </a:cubicBezTo>
                <a:cubicBezTo>
                  <a:pt x="9217" y="12093"/>
                  <a:pt x="9315" y="12408"/>
                  <a:pt x="9315" y="12556"/>
                </a:cubicBezTo>
                <a:cubicBezTo>
                  <a:pt x="9315" y="12604"/>
                  <a:pt x="9343" y="12658"/>
                  <a:pt x="9377" y="12675"/>
                </a:cubicBezTo>
                <a:cubicBezTo>
                  <a:pt x="9433" y="12703"/>
                  <a:pt x="9435" y="12727"/>
                  <a:pt x="9405" y="12896"/>
                </a:cubicBezTo>
                <a:cubicBezTo>
                  <a:pt x="9379" y="13037"/>
                  <a:pt x="9380" y="13109"/>
                  <a:pt x="9408" y="13174"/>
                </a:cubicBezTo>
                <a:cubicBezTo>
                  <a:pt x="9428" y="13222"/>
                  <a:pt x="9442" y="13311"/>
                  <a:pt x="9435" y="13371"/>
                </a:cubicBezTo>
                <a:cubicBezTo>
                  <a:pt x="9428" y="13442"/>
                  <a:pt x="9469" y="13550"/>
                  <a:pt x="9551" y="13675"/>
                </a:cubicBezTo>
                <a:cubicBezTo>
                  <a:pt x="9621" y="13782"/>
                  <a:pt x="9704" y="13870"/>
                  <a:pt x="9737" y="13872"/>
                </a:cubicBezTo>
                <a:cubicBezTo>
                  <a:pt x="9769" y="13873"/>
                  <a:pt x="9849" y="13763"/>
                  <a:pt x="9915" y="13625"/>
                </a:cubicBezTo>
                <a:cubicBezTo>
                  <a:pt x="10020" y="13403"/>
                  <a:pt x="10030" y="13353"/>
                  <a:pt x="10008" y="13172"/>
                </a:cubicBezTo>
                <a:cubicBezTo>
                  <a:pt x="9995" y="13060"/>
                  <a:pt x="9992" y="12956"/>
                  <a:pt x="10001" y="12939"/>
                </a:cubicBezTo>
                <a:cubicBezTo>
                  <a:pt x="10009" y="12923"/>
                  <a:pt x="9993" y="12848"/>
                  <a:pt x="9965" y="12772"/>
                </a:cubicBezTo>
                <a:cubicBezTo>
                  <a:pt x="9923" y="12656"/>
                  <a:pt x="9923" y="12619"/>
                  <a:pt x="9959" y="12539"/>
                </a:cubicBezTo>
                <a:cubicBezTo>
                  <a:pt x="9982" y="12487"/>
                  <a:pt x="10010" y="12333"/>
                  <a:pt x="10021" y="12195"/>
                </a:cubicBezTo>
                <a:cubicBezTo>
                  <a:pt x="10032" y="12057"/>
                  <a:pt x="10087" y="11754"/>
                  <a:pt x="10143" y="11524"/>
                </a:cubicBezTo>
                <a:cubicBezTo>
                  <a:pt x="10288" y="10927"/>
                  <a:pt x="10300" y="10379"/>
                  <a:pt x="10176" y="9951"/>
                </a:cubicBezTo>
                <a:cubicBezTo>
                  <a:pt x="10048" y="9510"/>
                  <a:pt x="9815" y="9251"/>
                  <a:pt x="9545" y="9251"/>
                </a:cubicBezTo>
                <a:close/>
                <a:moveTo>
                  <a:pt x="11727" y="12019"/>
                </a:moveTo>
                <a:cubicBezTo>
                  <a:pt x="11771" y="12025"/>
                  <a:pt x="11815" y="12045"/>
                  <a:pt x="11860" y="12079"/>
                </a:cubicBezTo>
                <a:cubicBezTo>
                  <a:pt x="12186" y="12319"/>
                  <a:pt x="12299" y="13023"/>
                  <a:pt x="12093" y="13529"/>
                </a:cubicBezTo>
                <a:cubicBezTo>
                  <a:pt x="11997" y="13762"/>
                  <a:pt x="11925" y="14124"/>
                  <a:pt x="11928" y="14346"/>
                </a:cubicBezTo>
                <a:cubicBezTo>
                  <a:pt x="11931" y="14502"/>
                  <a:pt x="11908" y="14582"/>
                  <a:pt x="11816" y="14727"/>
                </a:cubicBezTo>
                <a:cubicBezTo>
                  <a:pt x="11753" y="14828"/>
                  <a:pt x="11682" y="14910"/>
                  <a:pt x="11660" y="14910"/>
                </a:cubicBezTo>
                <a:cubicBezTo>
                  <a:pt x="11639" y="14910"/>
                  <a:pt x="11573" y="14828"/>
                  <a:pt x="11514" y="14729"/>
                </a:cubicBezTo>
                <a:cubicBezTo>
                  <a:pt x="11415" y="14561"/>
                  <a:pt x="11408" y="14519"/>
                  <a:pt x="11407" y="14180"/>
                </a:cubicBezTo>
                <a:cubicBezTo>
                  <a:pt x="11405" y="13913"/>
                  <a:pt x="11385" y="13751"/>
                  <a:pt x="11334" y="13585"/>
                </a:cubicBezTo>
                <a:cubicBezTo>
                  <a:pt x="11182" y="13091"/>
                  <a:pt x="11194" y="12714"/>
                  <a:pt x="11372" y="12323"/>
                </a:cubicBezTo>
                <a:cubicBezTo>
                  <a:pt x="11472" y="12105"/>
                  <a:pt x="11594" y="12000"/>
                  <a:pt x="11727" y="12019"/>
                </a:cubicBezTo>
                <a:close/>
                <a:moveTo>
                  <a:pt x="11728" y="12262"/>
                </a:moveTo>
                <a:cubicBezTo>
                  <a:pt x="11621" y="12249"/>
                  <a:pt x="11510" y="12326"/>
                  <a:pt x="11432" y="12516"/>
                </a:cubicBezTo>
                <a:cubicBezTo>
                  <a:pt x="11340" y="12742"/>
                  <a:pt x="11347" y="13164"/>
                  <a:pt x="11447" y="13479"/>
                </a:cubicBezTo>
                <a:cubicBezTo>
                  <a:pt x="11490" y="13612"/>
                  <a:pt x="11526" y="13784"/>
                  <a:pt x="11526" y="13857"/>
                </a:cubicBezTo>
                <a:cubicBezTo>
                  <a:pt x="11526" y="13930"/>
                  <a:pt x="11541" y="14009"/>
                  <a:pt x="11560" y="14031"/>
                </a:cubicBezTo>
                <a:cubicBezTo>
                  <a:pt x="11583" y="14058"/>
                  <a:pt x="11583" y="14092"/>
                  <a:pt x="11563" y="14131"/>
                </a:cubicBezTo>
                <a:cubicBezTo>
                  <a:pt x="11533" y="14188"/>
                  <a:pt x="11556" y="14457"/>
                  <a:pt x="11603" y="14604"/>
                </a:cubicBezTo>
                <a:cubicBezTo>
                  <a:pt x="11658" y="14775"/>
                  <a:pt x="11788" y="14558"/>
                  <a:pt x="11793" y="14287"/>
                </a:cubicBezTo>
                <a:cubicBezTo>
                  <a:pt x="11795" y="14150"/>
                  <a:pt x="11847" y="13909"/>
                  <a:pt x="11935" y="13624"/>
                </a:cubicBezTo>
                <a:cubicBezTo>
                  <a:pt x="12030" y="13321"/>
                  <a:pt x="12076" y="13106"/>
                  <a:pt x="12076" y="12958"/>
                </a:cubicBezTo>
                <a:cubicBezTo>
                  <a:pt x="12078" y="12554"/>
                  <a:pt x="11907" y="12284"/>
                  <a:pt x="11728" y="12262"/>
                </a:cubicBezTo>
                <a:close/>
                <a:moveTo>
                  <a:pt x="19170" y="12885"/>
                </a:moveTo>
                <a:cubicBezTo>
                  <a:pt x="19134" y="12908"/>
                  <a:pt x="19106" y="13008"/>
                  <a:pt x="19045" y="13291"/>
                </a:cubicBezTo>
                <a:cubicBezTo>
                  <a:pt x="18802" y="14424"/>
                  <a:pt x="18718" y="14874"/>
                  <a:pt x="18745" y="14893"/>
                </a:cubicBezTo>
                <a:cubicBezTo>
                  <a:pt x="18830" y="14953"/>
                  <a:pt x="19097" y="15295"/>
                  <a:pt x="19190" y="15452"/>
                </a:cubicBezTo>
                <a:cubicBezTo>
                  <a:pt x="19229" y="15505"/>
                  <a:pt x="19234" y="15529"/>
                  <a:pt x="19225" y="15557"/>
                </a:cubicBezTo>
                <a:cubicBezTo>
                  <a:pt x="19225" y="15558"/>
                  <a:pt x="19223" y="15565"/>
                  <a:pt x="19223" y="15566"/>
                </a:cubicBezTo>
                <a:cubicBezTo>
                  <a:pt x="19216" y="15624"/>
                  <a:pt x="19191" y="15708"/>
                  <a:pt x="19161" y="15782"/>
                </a:cubicBezTo>
                <a:lnTo>
                  <a:pt x="19133" y="15848"/>
                </a:lnTo>
                <a:cubicBezTo>
                  <a:pt x="19129" y="15859"/>
                  <a:pt x="19122" y="15885"/>
                  <a:pt x="19120" y="15890"/>
                </a:cubicBezTo>
                <a:cubicBezTo>
                  <a:pt x="19119" y="15891"/>
                  <a:pt x="19116" y="15889"/>
                  <a:pt x="19115" y="15890"/>
                </a:cubicBezTo>
                <a:lnTo>
                  <a:pt x="19088" y="15955"/>
                </a:lnTo>
                <a:lnTo>
                  <a:pt x="18847" y="15703"/>
                </a:lnTo>
                <a:cubicBezTo>
                  <a:pt x="18607" y="15454"/>
                  <a:pt x="18605" y="15453"/>
                  <a:pt x="18582" y="15589"/>
                </a:cubicBezTo>
                <a:cubicBezTo>
                  <a:pt x="18569" y="15672"/>
                  <a:pt x="18575" y="15735"/>
                  <a:pt x="18596" y="15749"/>
                </a:cubicBezTo>
                <a:cubicBezTo>
                  <a:pt x="18616" y="15762"/>
                  <a:pt x="18663" y="15819"/>
                  <a:pt x="18701" y="15880"/>
                </a:cubicBezTo>
                <a:lnTo>
                  <a:pt x="18771" y="15990"/>
                </a:lnTo>
                <a:lnTo>
                  <a:pt x="18576" y="16182"/>
                </a:lnTo>
                <a:cubicBezTo>
                  <a:pt x="18468" y="16287"/>
                  <a:pt x="18379" y="16396"/>
                  <a:pt x="18379" y="16425"/>
                </a:cubicBezTo>
                <a:cubicBezTo>
                  <a:pt x="18379" y="16454"/>
                  <a:pt x="18410" y="16517"/>
                  <a:pt x="18448" y="16565"/>
                </a:cubicBezTo>
                <a:cubicBezTo>
                  <a:pt x="18516" y="16652"/>
                  <a:pt x="18514" y="16654"/>
                  <a:pt x="18385" y="16831"/>
                </a:cubicBezTo>
                <a:cubicBezTo>
                  <a:pt x="18249" y="17019"/>
                  <a:pt x="18105" y="17560"/>
                  <a:pt x="18161" y="17675"/>
                </a:cubicBezTo>
                <a:cubicBezTo>
                  <a:pt x="18170" y="17692"/>
                  <a:pt x="18170" y="17722"/>
                  <a:pt x="18165" y="17754"/>
                </a:cubicBezTo>
                <a:lnTo>
                  <a:pt x="18179" y="17774"/>
                </a:lnTo>
                <a:lnTo>
                  <a:pt x="18149" y="17813"/>
                </a:lnTo>
                <a:cubicBezTo>
                  <a:pt x="18146" y="17822"/>
                  <a:pt x="18143" y="17832"/>
                  <a:pt x="18138" y="17841"/>
                </a:cubicBezTo>
                <a:cubicBezTo>
                  <a:pt x="18091" y="17942"/>
                  <a:pt x="18090" y="17953"/>
                  <a:pt x="18145" y="17987"/>
                </a:cubicBezTo>
                <a:cubicBezTo>
                  <a:pt x="18178" y="18007"/>
                  <a:pt x="18475" y="18223"/>
                  <a:pt x="18805" y="18467"/>
                </a:cubicBezTo>
                <a:cubicBezTo>
                  <a:pt x="19135" y="18711"/>
                  <a:pt x="19414" y="18894"/>
                  <a:pt x="19425" y="18873"/>
                </a:cubicBezTo>
                <a:cubicBezTo>
                  <a:pt x="19435" y="18852"/>
                  <a:pt x="19499" y="18567"/>
                  <a:pt x="19565" y="18240"/>
                </a:cubicBezTo>
                <a:cubicBezTo>
                  <a:pt x="19631" y="17913"/>
                  <a:pt x="19703" y="17620"/>
                  <a:pt x="19724" y="17587"/>
                </a:cubicBezTo>
                <a:cubicBezTo>
                  <a:pt x="19728" y="17580"/>
                  <a:pt x="19738" y="17578"/>
                  <a:pt x="19754" y="17581"/>
                </a:cubicBezTo>
                <a:cubicBezTo>
                  <a:pt x="19758" y="17581"/>
                  <a:pt x="19764" y="17583"/>
                  <a:pt x="19771" y="17587"/>
                </a:cubicBezTo>
                <a:cubicBezTo>
                  <a:pt x="19859" y="17616"/>
                  <a:pt x="20065" y="17752"/>
                  <a:pt x="20417" y="18015"/>
                </a:cubicBezTo>
                <a:cubicBezTo>
                  <a:pt x="20778" y="18285"/>
                  <a:pt x="21090" y="18495"/>
                  <a:pt x="21109" y="18480"/>
                </a:cubicBezTo>
                <a:cubicBezTo>
                  <a:pt x="21160" y="18441"/>
                  <a:pt x="21580" y="16388"/>
                  <a:pt x="21559" y="16281"/>
                </a:cubicBezTo>
                <a:cubicBezTo>
                  <a:pt x="21548" y="16230"/>
                  <a:pt x="21517" y="16188"/>
                  <a:pt x="21489" y="16188"/>
                </a:cubicBezTo>
                <a:cubicBezTo>
                  <a:pt x="21462" y="16188"/>
                  <a:pt x="21406" y="16115"/>
                  <a:pt x="21363" y="16026"/>
                </a:cubicBezTo>
                <a:cubicBezTo>
                  <a:pt x="21304" y="15904"/>
                  <a:pt x="21286" y="15799"/>
                  <a:pt x="21285" y="15586"/>
                </a:cubicBezTo>
                <a:cubicBezTo>
                  <a:pt x="21285" y="14979"/>
                  <a:pt x="21063" y="14430"/>
                  <a:pt x="20745" y="14247"/>
                </a:cubicBezTo>
                <a:cubicBezTo>
                  <a:pt x="20705" y="14224"/>
                  <a:pt x="20657" y="14190"/>
                  <a:pt x="20613" y="14157"/>
                </a:cubicBezTo>
                <a:cubicBezTo>
                  <a:pt x="20610" y="14162"/>
                  <a:pt x="20606" y="14166"/>
                  <a:pt x="20603" y="14174"/>
                </a:cubicBezTo>
                <a:cubicBezTo>
                  <a:pt x="20588" y="14211"/>
                  <a:pt x="20586" y="14209"/>
                  <a:pt x="20570" y="14144"/>
                </a:cubicBezTo>
                <a:cubicBezTo>
                  <a:pt x="20567" y="14133"/>
                  <a:pt x="20558" y="14120"/>
                  <a:pt x="20553" y="14107"/>
                </a:cubicBezTo>
                <a:cubicBezTo>
                  <a:pt x="20541" y="14097"/>
                  <a:pt x="20525" y="14083"/>
                  <a:pt x="20517" y="14075"/>
                </a:cubicBezTo>
                <a:cubicBezTo>
                  <a:pt x="20468" y="14024"/>
                  <a:pt x="20403" y="13998"/>
                  <a:pt x="20371" y="14014"/>
                </a:cubicBezTo>
                <a:cubicBezTo>
                  <a:pt x="20340" y="14030"/>
                  <a:pt x="20294" y="13996"/>
                  <a:pt x="20270" y="13942"/>
                </a:cubicBezTo>
                <a:cubicBezTo>
                  <a:pt x="20245" y="13887"/>
                  <a:pt x="20035" y="13706"/>
                  <a:pt x="19803" y="13539"/>
                </a:cubicBezTo>
                <a:cubicBezTo>
                  <a:pt x="19567" y="13369"/>
                  <a:pt x="19451" y="13273"/>
                  <a:pt x="19388" y="13186"/>
                </a:cubicBezTo>
                <a:lnTo>
                  <a:pt x="19388" y="13185"/>
                </a:lnTo>
                <a:cubicBezTo>
                  <a:pt x="19361" y="13148"/>
                  <a:pt x="19343" y="13112"/>
                  <a:pt x="19331" y="13074"/>
                </a:cubicBezTo>
                <a:cubicBezTo>
                  <a:pt x="19304" y="12984"/>
                  <a:pt x="19249" y="12899"/>
                  <a:pt x="19210" y="12885"/>
                </a:cubicBezTo>
                <a:cubicBezTo>
                  <a:pt x="19195" y="12879"/>
                  <a:pt x="19182" y="12878"/>
                  <a:pt x="19170" y="12885"/>
                </a:cubicBezTo>
                <a:close/>
                <a:moveTo>
                  <a:pt x="2890" y="13571"/>
                </a:moveTo>
                <a:cubicBezTo>
                  <a:pt x="3014" y="13571"/>
                  <a:pt x="3052" y="13603"/>
                  <a:pt x="3143" y="13778"/>
                </a:cubicBezTo>
                <a:cubicBezTo>
                  <a:pt x="3234" y="13955"/>
                  <a:pt x="3249" y="14027"/>
                  <a:pt x="3249" y="14271"/>
                </a:cubicBezTo>
                <a:cubicBezTo>
                  <a:pt x="3249" y="14515"/>
                  <a:pt x="3234" y="14588"/>
                  <a:pt x="3143" y="14764"/>
                </a:cubicBezTo>
                <a:cubicBezTo>
                  <a:pt x="3052" y="14940"/>
                  <a:pt x="3014" y="14970"/>
                  <a:pt x="2890" y="14970"/>
                </a:cubicBezTo>
                <a:cubicBezTo>
                  <a:pt x="2768" y="14970"/>
                  <a:pt x="2724" y="14937"/>
                  <a:pt x="2626" y="14763"/>
                </a:cubicBezTo>
                <a:cubicBezTo>
                  <a:pt x="2522" y="14580"/>
                  <a:pt x="2509" y="14521"/>
                  <a:pt x="2509" y="14271"/>
                </a:cubicBezTo>
                <a:cubicBezTo>
                  <a:pt x="2509" y="14022"/>
                  <a:pt x="2522" y="13963"/>
                  <a:pt x="2626" y="13780"/>
                </a:cubicBezTo>
                <a:cubicBezTo>
                  <a:pt x="2724" y="13605"/>
                  <a:pt x="2768" y="13571"/>
                  <a:pt x="2890" y="13571"/>
                </a:cubicBezTo>
                <a:close/>
                <a:moveTo>
                  <a:pt x="2893" y="13754"/>
                </a:moveTo>
                <a:cubicBezTo>
                  <a:pt x="2641" y="13754"/>
                  <a:pt x="2520" y="14298"/>
                  <a:pt x="2696" y="14638"/>
                </a:cubicBezTo>
                <a:cubicBezTo>
                  <a:pt x="2784" y="14807"/>
                  <a:pt x="2896" y="14830"/>
                  <a:pt x="3026" y="14700"/>
                </a:cubicBezTo>
                <a:cubicBezTo>
                  <a:pt x="3262" y="14466"/>
                  <a:pt x="3162" y="13754"/>
                  <a:pt x="2893" y="13754"/>
                </a:cubicBezTo>
                <a:close/>
                <a:moveTo>
                  <a:pt x="3440" y="15602"/>
                </a:moveTo>
                <a:cubicBezTo>
                  <a:pt x="3348" y="15586"/>
                  <a:pt x="3253" y="15641"/>
                  <a:pt x="3203" y="15780"/>
                </a:cubicBezTo>
                <a:cubicBezTo>
                  <a:pt x="3110" y="16034"/>
                  <a:pt x="3158" y="16449"/>
                  <a:pt x="3292" y="16552"/>
                </a:cubicBezTo>
                <a:cubicBezTo>
                  <a:pt x="3548" y="16751"/>
                  <a:pt x="3769" y="16332"/>
                  <a:pt x="3657" y="15860"/>
                </a:cubicBezTo>
                <a:cubicBezTo>
                  <a:pt x="3621" y="15706"/>
                  <a:pt x="3531" y="15618"/>
                  <a:pt x="3440" y="15602"/>
                </a:cubicBezTo>
                <a:close/>
                <a:moveTo>
                  <a:pt x="2511" y="16261"/>
                </a:moveTo>
                <a:cubicBezTo>
                  <a:pt x="2429" y="16256"/>
                  <a:pt x="2342" y="16290"/>
                  <a:pt x="2257" y="16369"/>
                </a:cubicBezTo>
                <a:cubicBezTo>
                  <a:pt x="2110" y="16506"/>
                  <a:pt x="2030" y="16730"/>
                  <a:pt x="2003" y="17075"/>
                </a:cubicBezTo>
                <a:cubicBezTo>
                  <a:pt x="1977" y="17401"/>
                  <a:pt x="2089" y="17822"/>
                  <a:pt x="2240" y="17967"/>
                </a:cubicBezTo>
                <a:cubicBezTo>
                  <a:pt x="2582" y="18296"/>
                  <a:pt x="2966" y="17867"/>
                  <a:pt x="2966" y="17155"/>
                </a:cubicBezTo>
                <a:cubicBezTo>
                  <a:pt x="2966" y="16636"/>
                  <a:pt x="2758" y="16275"/>
                  <a:pt x="2511" y="16261"/>
                </a:cubicBezTo>
                <a:close/>
                <a:moveTo>
                  <a:pt x="21303" y="16261"/>
                </a:moveTo>
                <a:cubicBezTo>
                  <a:pt x="21402" y="16261"/>
                  <a:pt x="21451" y="16285"/>
                  <a:pt x="21449" y="16432"/>
                </a:cubicBezTo>
                <a:cubicBezTo>
                  <a:pt x="21453" y="16458"/>
                  <a:pt x="21450" y="16489"/>
                  <a:pt x="21442" y="16538"/>
                </a:cubicBezTo>
                <a:cubicBezTo>
                  <a:pt x="21424" y="16692"/>
                  <a:pt x="21378" y="16929"/>
                  <a:pt x="21302" y="17298"/>
                </a:cubicBezTo>
                <a:cubicBezTo>
                  <a:pt x="21202" y="17776"/>
                  <a:pt x="21107" y="18200"/>
                  <a:pt x="21089" y="18241"/>
                </a:cubicBezTo>
                <a:cubicBezTo>
                  <a:pt x="21071" y="18283"/>
                  <a:pt x="21039" y="18316"/>
                  <a:pt x="21020" y="18313"/>
                </a:cubicBezTo>
                <a:cubicBezTo>
                  <a:pt x="20947" y="18299"/>
                  <a:pt x="19831" y="17427"/>
                  <a:pt x="19794" y="17355"/>
                </a:cubicBezTo>
                <a:cubicBezTo>
                  <a:pt x="19764" y="17297"/>
                  <a:pt x="19768" y="17260"/>
                  <a:pt x="19808" y="17182"/>
                </a:cubicBezTo>
                <a:cubicBezTo>
                  <a:pt x="19856" y="17091"/>
                  <a:pt x="19868" y="17092"/>
                  <a:pt x="19989" y="17184"/>
                </a:cubicBezTo>
                <a:cubicBezTo>
                  <a:pt x="20161" y="17316"/>
                  <a:pt x="20163" y="17315"/>
                  <a:pt x="20234" y="17082"/>
                </a:cubicBezTo>
                <a:cubicBezTo>
                  <a:pt x="20261" y="16996"/>
                  <a:pt x="20278" y="16947"/>
                  <a:pt x="20304" y="16921"/>
                </a:cubicBezTo>
                <a:lnTo>
                  <a:pt x="20306" y="16909"/>
                </a:lnTo>
                <a:lnTo>
                  <a:pt x="20313" y="16912"/>
                </a:lnTo>
                <a:cubicBezTo>
                  <a:pt x="20346" y="16888"/>
                  <a:pt x="20398" y="16893"/>
                  <a:pt x="20504" y="16906"/>
                </a:cubicBezTo>
                <a:cubicBezTo>
                  <a:pt x="20677" y="16927"/>
                  <a:pt x="20740" y="16906"/>
                  <a:pt x="20883" y="16779"/>
                </a:cubicBezTo>
                <a:cubicBezTo>
                  <a:pt x="20979" y="16696"/>
                  <a:pt x="21088" y="16543"/>
                  <a:pt x="21126" y="16443"/>
                </a:cubicBezTo>
                <a:cubicBezTo>
                  <a:pt x="21180" y="16303"/>
                  <a:pt x="21222" y="16261"/>
                  <a:pt x="21303" y="16261"/>
                </a:cubicBezTo>
                <a:close/>
                <a:moveTo>
                  <a:pt x="19957" y="16631"/>
                </a:moveTo>
                <a:cubicBezTo>
                  <a:pt x="19976" y="16623"/>
                  <a:pt x="20001" y="16632"/>
                  <a:pt x="20037" y="16655"/>
                </a:cubicBezTo>
                <a:cubicBezTo>
                  <a:pt x="20087" y="16687"/>
                  <a:pt x="20142" y="16758"/>
                  <a:pt x="20160" y="16814"/>
                </a:cubicBezTo>
                <a:cubicBezTo>
                  <a:pt x="20185" y="16889"/>
                  <a:pt x="20183" y="16938"/>
                  <a:pt x="20148" y="17001"/>
                </a:cubicBezTo>
                <a:cubicBezTo>
                  <a:pt x="20110" y="17071"/>
                  <a:pt x="20081" y="17074"/>
                  <a:pt x="19993" y="17014"/>
                </a:cubicBezTo>
                <a:cubicBezTo>
                  <a:pt x="19866" y="16928"/>
                  <a:pt x="19847" y="16864"/>
                  <a:pt x="19906" y="16709"/>
                </a:cubicBezTo>
                <a:cubicBezTo>
                  <a:pt x="19923" y="16664"/>
                  <a:pt x="19937" y="16639"/>
                  <a:pt x="19957" y="16631"/>
                </a:cubicBezTo>
                <a:close/>
                <a:moveTo>
                  <a:pt x="18079" y="17252"/>
                </a:moveTo>
                <a:cubicBezTo>
                  <a:pt x="18073" y="17245"/>
                  <a:pt x="18055" y="17270"/>
                  <a:pt x="18016" y="17320"/>
                </a:cubicBezTo>
                <a:cubicBezTo>
                  <a:pt x="17973" y="17374"/>
                  <a:pt x="17946" y="17442"/>
                  <a:pt x="17955" y="17472"/>
                </a:cubicBezTo>
                <a:cubicBezTo>
                  <a:pt x="17985" y="17565"/>
                  <a:pt x="18021" y="17532"/>
                  <a:pt x="18058" y="17374"/>
                </a:cubicBezTo>
                <a:cubicBezTo>
                  <a:pt x="18076" y="17298"/>
                  <a:pt x="18084" y="17258"/>
                  <a:pt x="18079" y="17252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328" name="Raggruppa"/>
          <p:cNvGrpSpPr/>
          <p:nvPr/>
        </p:nvGrpSpPr>
        <p:grpSpPr>
          <a:xfrm>
            <a:off x="2244117" y="6497149"/>
            <a:ext cx="10982091" cy="4949351"/>
            <a:chOff x="-2" y="-1"/>
            <a:chExt cx="10982089" cy="4949349"/>
          </a:xfrm>
        </p:grpSpPr>
        <p:grpSp>
          <p:nvGrpSpPr>
            <p:cNvPr id="310" name="Uffici KTO,…"/>
            <p:cNvGrpSpPr/>
            <p:nvPr/>
          </p:nvGrpSpPr>
          <p:grpSpPr>
            <a:xfrm>
              <a:off x="-3" y="1081871"/>
              <a:ext cx="2671856" cy="1301722"/>
              <a:chOff x="0" y="0"/>
              <a:chExt cx="2671854" cy="1301721"/>
            </a:xfrm>
          </p:grpSpPr>
          <p:sp>
            <p:nvSpPr>
              <p:cNvPr id="308" name="Forma"/>
              <p:cNvSpPr/>
              <p:nvPr/>
            </p:nvSpPr>
            <p:spPr>
              <a:xfrm>
                <a:off x="-1" y="-1"/>
                <a:ext cx="2671855" cy="13017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892" y="21600"/>
                    </a:moveTo>
                    <a:lnTo>
                      <a:pt x="21600" y="10800"/>
                    </a:lnTo>
                    <a:lnTo>
                      <a:pt x="15892" y="0"/>
                    </a:lnTo>
                    <a:lnTo>
                      <a:pt x="0" y="0"/>
                    </a:lnTo>
                    <a:lnTo>
                      <a:pt x="3988" y="10198"/>
                    </a:lnTo>
                    <a:lnTo>
                      <a:pt x="0" y="21600"/>
                    </a:lnTo>
                    <a:lnTo>
                      <a:pt x="15892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>
                <a:outerShdw blurRad="190500" dist="12700" dir="5400000" rotWithShape="0">
                  <a:srgbClr val="000000"/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1700" b="1"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  <a:endParaRPr/>
              </a:p>
            </p:txBody>
          </p:sp>
          <p:sp>
            <p:nvSpPr>
              <p:cNvPr id="309" name="Uffici KTO,…"/>
              <p:cNvSpPr txBox="1"/>
              <p:nvPr/>
            </p:nvSpPr>
            <p:spPr>
              <a:xfrm>
                <a:off x="-1" y="333358"/>
                <a:ext cx="2671854" cy="6350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/>
              <a:p>
                <a:pPr>
                  <a:defRPr sz="1700" b="1"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  <a:r>
                  <a:t>Uffici KTO,</a:t>
                </a:r>
              </a:p>
              <a:p>
                <a:pPr>
                  <a:defRPr sz="1700" b="1"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  <a:r>
                  <a:t>Uffici di placement</a:t>
                </a:r>
              </a:p>
            </p:txBody>
          </p:sp>
        </p:grpSp>
        <p:grpSp>
          <p:nvGrpSpPr>
            <p:cNvPr id="313" name="Brevetto, Licenza"/>
            <p:cNvGrpSpPr/>
            <p:nvPr/>
          </p:nvGrpSpPr>
          <p:grpSpPr>
            <a:xfrm>
              <a:off x="7836959" y="-2"/>
              <a:ext cx="3063171" cy="1301723"/>
              <a:chOff x="-1" y="0"/>
              <a:chExt cx="3063170" cy="1301722"/>
            </a:xfrm>
          </p:grpSpPr>
          <p:sp>
            <p:nvSpPr>
              <p:cNvPr id="311" name="Forma"/>
              <p:cNvSpPr/>
              <p:nvPr/>
            </p:nvSpPr>
            <p:spPr>
              <a:xfrm>
                <a:off x="-2" y="-1"/>
                <a:ext cx="3063172" cy="13017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892" y="21600"/>
                    </a:moveTo>
                    <a:lnTo>
                      <a:pt x="21600" y="10800"/>
                    </a:lnTo>
                    <a:lnTo>
                      <a:pt x="15892" y="0"/>
                    </a:lnTo>
                    <a:lnTo>
                      <a:pt x="0" y="0"/>
                    </a:lnTo>
                    <a:lnTo>
                      <a:pt x="3988" y="10198"/>
                    </a:lnTo>
                    <a:lnTo>
                      <a:pt x="0" y="21600"/>
                    </a:lnTo>
                    <a:lnTo>
                      <a:pt x="15892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>
                <a:outerShdw blurRad="190500" dist="12700" dir="5400000" rotWithShape="0">
                  <a:srgbClr val="000000"/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1700" b="1"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  <a:endParaRPr/>
              </a:p>
            </p:txBody>
          </p:sp>
          <p:sp>
            <p:nvSpPr>
              <p:cNvPr id="312" name="Brevetto, Licenza"/>
              <p:cNvSpPr txBox="1"/>
              <p:nvPr/>
            </p:nvSpPr>
            <p:spPr>
              <a:xfrm>
                <a:off x="-2" y="466708"/>
                <a:ext cx="3063171" cy="3683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1700" b="1">
                    <a:latin typeface="Century Gothic"/>
                    <a:ea typeface="Century Gothic"/>
                    <a:cs typeface="Century Gothic"/>
                    <a:sym typeface="Century Gothic"/>
                  </a:defRPr>
                </a:lvl1pPr>
              </a:lstStyle>
              <a:p>
                <a:r>
                  <a:t>Brevetto, Licenza</a:t>
                </a:r>
              </a:p>
            </p:txBody>
          </p:sp>
        </p:grpSp>
        <p:grpSp>
          <p:nvGrpSpPr>
            <p:cNvPr id="316" name="Incubatori, Parchi scientifici, Consorzi[…]"/>
            <p:cNvGrpSpPr/>
            <p:nvPr/>
          </p:nvGrpSpPr>
          <p:grpSpPr>
            <a:xfrm>
              <a:off x="2705969" y="1081871"/>
              <a:ext cx="2566880" cy="1301722"/>
              <a:chOff x="0" y="0"/>
              <a:chExt cx="2566879" cy="1301721"/>
            </a:xfrm>
          </p:grpSpPr>
          <p:sp>
            <p:nvSpPr>
              <p:cNvPr id="314" name="Forma"/>
              <p:cNvSpPr/>
              <p:nvPr/>
            </p:nvSpPr>
            <p:spPr>
              <a:xfrm>
                <a:off x="-1" y="-1"/>
                <a:ext cx="2566880" cy="13017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892" y="21600"/>
                    </a:moveTo>
                    <a:lnTo>
                      <a:pt x="21600" y="10800"/>
                    </a:lnTo>
                    <a:lnTo>
                      <a:pt x="15892" y="0"/>
                    </a:lnTo>
                    <a:lnTo>
                      <a:pt x="0" y="0"/>
                    </a:lnTo>
                    <a:lnTo>
                      <a:pt x="3988" y="10198"/>
                    </a:lnTo>
                    <a:lnTo>
                      <a:pt x="0" y="21600"/>
                    </a:lnTo>
                    <a:lnTo>
                      <a:pt x="15892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>
                <a:outerShdw blurRad="190500" dist="12700" dir="5400000" rotWithShape="0">
                  <a:srgbClr val="000000"/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1700" b="1"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  <a:endParaRPr/>
              </a:p>
            </p:txBody>
          </p:sp>
          <p:sp>
            <p:nvSpPr>
              <p:cNvPr id="315" name="Incubatori, Parchi scientifici, Consorzi[…]"/>
              <p:cNvSpPr txBox="1"/>
              <p:nvPr/>
            </p:nvSpPr>
            <p:spPr>
              <a:xfrm>
                <a:off x="327276" y="200008"/>
                <a:ext cx="2061069" cy="9017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1700" b="1">
                    <a:latin typeface="Century Gothic"/>
                    <a:ea typeface="Century Gothic"/>
                    <a:cs typeface="Century Gothic"/>
                    <a:sym typeface="Century Gothic"/>
                  </a:defRPr>
                </a:lvl1pPr>
              </a:lstStyle>
              <a:p>
                <a:r>
                  <a:t>Incubatori, Parchi scientifici, Consorzi […]</a:t>
                </a:r>
              </a:p>
            </p:txBody>
          </p:sp>
        </p:grpSp>
        <p:grpSp>
          <p:nvGrpSpPr>
            <p:cNvPr id="319" name="Valorizzazione della proprietà intellettuale"/>
            <p:cNvGrpSpPr/>
            <p:nvPr/>
          </p:nvGrpSpPr>
          <p:grpSpPr>
            <a:xfrm>
              <a:off x="5306965" y="1081871"/>
              <a:ext cx="2671856" cy="1301722"/>
              <a:chOff x="0" y="0"/>
              <a:chExt cx="2671854" cy="1301721"/>
            </a:xfrm>
          </p:grpSpPr>
          <p:sp>
            <p:nvSpPr>
              <p:cNvPr id="317" name="Forma"/>
              <p:cNvSpPr/>
              <p:nvPr/>
            </p:nvSpPr>
            <p:spPr>
              <a:xfrm>
                <a:off x="-1" y="-1"/>
                <a:ext cx="2671855" cy="13017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892" y="21600"/>
                    </a:moveTo>
                    <a:lnTo>
                      <a:pt x="21600" y="10800"/>
                    </a:lnTo>
                    <a:lnTo>
                      <a:pt x="15892" y="0"/>
                    </a:lnTo>
                    <a:lnTo>
                      <a:pt x="0" y="0"/>
                    </a:lnTo>
                    <a:lnTo>
                      <a:pt x="3988" y="10198"/>
                    </a:lnTo>
                    <a:lnTo>
                      <a:pt x="0" y="21600"/>
                    </a:lnTo>
                    <a:lnTo>
                      <a:pt x="15892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>
                <a:outerShdw blurRad="190500" dist="12700" dir="5400000" rotWithShape="0">
                  <a:srgbClr val="000000"/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1700" b="1"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  <a:endParaRPr/>
              </a:p>
            </p:txBody>
          </p:sp>
          <p:sp>
            <p:nvSpPr>
              <p:cNvPr id="318" name="Valorizzazione della proprietà intellettuale"/>
              <p:cNvSpPr txBox="1"/>
              <p:nvPr/>
            </p:nvSpPr>
            <p:spPr>
              <a:xfrm>
                <a:off x="295535" y="200008"/>
                <a:ext cx="2138782" cy="9017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1700" b="1">
                    <a:latin typeface="Century Gothic"/>
                    <a:ea typeface="Century Gothic"/>
                    <a:cs typeface="Century Gothic"/>
                    <a:sym typeface="Century Gothic"/>
                  </a:defRPr>
                </a:lvl1pPr>
              </a:lstStyle>
              <a:p>
                <a:r>
                  <a:t>Valorizzazione della proprietà intellettuale</a:t>
                </a:r>
              </a:p>
            </p:txBody>
          </p:sp>
        </p:grpSp>
        <p:grpSp>
          <p:nvGrpSpPr>
            <p:cNvPr id="322" name="Start-up,…"/>
            <p:cNvGrpSpPr/>
            <p:nvPr/>
          </p:nvGrpSpPr>
          <p:grpSpPr>
            <a:xfrm>
              <a:off x="7779240" y="2215103"/>
              <a:ext cx="3202848" cy="1301723"/>
              <a:chOff x="-1" y="-1"/>
              <a:chExt cx="3202846" cy="1301721"/>
            </a:xfrm>
          </p:grpSpPr>
          <p:sp>
            <p:nvSpPr>
              <p:cNvPr id="320" name="Forma"/>
              <p:cNvSpPr/>
              <p:nvPr/>
            </p:nvSpPr>
            <p:spPr>
              <a:xfrm>
                <a:off x="-2" y="-2"/>
                <a:ext cx="3202848" cy="13017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892" y="21600"/>
                    </a:moveTo>
                    <a:lnTo>
                      <a:pt x="21600" y="10800"/>
                    </a:lnTo>
                    <a:lnTo>
                      <a:pt x="15892" y="0"/>
                    </a:lnTo>
                    <a:lnTo>
                      <a:pt x="0" y="0"/>
                    </a:lnTo>
                    <a:lnTo>
                      <a:pt x="3988" y="10198"/>
                    </a:lnTo>
                    <a:lnTo>
                      <a:pt x="0" y="21600"/>
                    </a:lnTo>
                    <a:lnTo>
                      <a:pt x="15892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>
                <a:outerShdw blurRad="190500" dist="12700" dir="5400000" rotWithShape="0">
                  <a:srgbClr val="000000"/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1700" b="1"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  <a:endParaRPr/>
              </a:p>
            </p:txBody>
          </p:sp>
          <p:sp>
            <p:nvSpPr>
              <p:cNvPr id="321" name="Start-up,…"/>
              <p:cNvSpPr txBox="1"/>
              <p:nvPr/>
            </p:nvSpPr>
            <p:spPr>
              <a:xfrm>
                <a:off x="-2" y="333358"/>
                <a:ext cx="3202846" cy="6350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/>
              <a:p>
                <a:pPr>
                  <a:defRPr sz="1700" b="1"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  <a:r>
                  <a:t>Start-up,</a:t>
                </a:r>
              </a:p>
              <a:p>
                <a:pPr>
                  <a:defRPr sz="1700" b="1"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  <a:r>
                  <a:t>Spin-off</a:t>
                </a:r>
              </a:p>
            </p:txBody>
          </p:sp>
        </p:grpSp>
        <p:pic>
          <p:nvPicPr>
            <p:cNvPr id="323" name="Linea Forma" descr="Linea Forma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0157606">
              <a:off x="8461697" y="1093467"/>
              <a:ext cx="1362229" cy="6640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24" name="Linea Forma" descr="Linea Forma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0957606">
              <a:off x="8614344" y="1684952"/>
              <a:ext cx="1362230" cy="66407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327" name="Raggruppa"/>
            <p:cNvGrpSpPr/>
            <p:nvPr/>
          </p:nvGrpSpPr>
          <p:grpSpPr>
            <a:xfrm>
              <a:off x="3309190" y="3647623"/>
              <a:ext cx="2671855" cy="1301725"/>
              <a:chOff x="0" y="-1"/>
              <a:chExt cx="2671853" cy="1301724"/>
            </a:xfrm>
          </p:grpSpPr>
          <p:sp>
            <p:nvSpPr>
              <p:cNvPr id="325" name="Forma"/>
              <p:cNvSpPr/>
              <p:nvPr/>
            </p:nvSpPr>
            <p:spPr>
              <a:xfrm flipH="1">
                <a:off x="-1" y="-2"/>
                <a:ext cx="2671854" cy="13017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892" y="21600"/>
                    </a:moveTo>
                    <a:lnTo>
                      <a:pt x="21600" y="10800"/>
                    </a:lnTo>
                    <a:lnTo>
                      <a:pt x="15892" y="0"/>
                    </a:lnTo>
                    <a:lnTo>
                      <a:pt x="0" y="0"/>
                    </a:lnTo>
                    <a:lnTo>
                      <a:pt x="3988" y="10198"/>
                    </a:lnTo>
                    <a:lnTo>
                      <a:pt x="0" y="21600"/>
                    </a:lnTo>
                    <a:lnTo>
                      <a:pt x="15892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>
                <a:outerShdw blurRad="190500" dist="12700" dir="5400000" rotWithShape="0">
                  <a:srgbClr val="000000"/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1900"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  <a:endParaRPr/>
              </a:p>
            </p:txBody>
          </p:sp>
          <p:sp>
            <p:nvSpPr>
              <p:cNvPr id="326" name="Attività conto terzi"/>
              <p:cNvSpPr txBox="1"/>
              <p:nvPr/>
            </p:nvSpPr>
            <p:spPr>
              <a:xfrm>
                <a:off x="598736" y="333357"/>
                <a:ext cx="1474377" cy="6350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1700" b="1">
                    <a:solidFill>
                      <a:srgbClr val="535353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1pPr>
              </a:lstStyle>
              <a:p>
                <a:r>
                  <a:t>Attività conto terzi</a:t>
                </a:r>
              </a:p>
            </p:txBody>
          </p:sp>
        </p:grpSp>
      </p:grpSp>
      <p:sp>
        <p:nvSpPr>
          <p:cNvPr id="329" name="Testo"/>
          <p:cNvSpPr txBox="1"/>
          <p:nvPr/>
        </p:nvSpPr>
        <p:spPr>
          <a:xfrm>
            <a:off x="978583" y="4501519"/>
            <a:ext cx="1818600" cy="9525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pPr algn="l" defTabSz="825500">
              <a:defRPr sz="55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</p:txBody>
      </p:sp>
      <p:sp>
        <p:nvSpPr>
          <p:cNvPr id="330" name="Misurazione impatto"/>
          <p:cNvSpPr txBox="1"/>
          <p:nvPr/>
        </p:nvSpPr>
        <p:spPr>
          <a:xfrm rot="16200000">
            <a:off x="14246792" y="6887364"/>
            <a:ext cx="9779005" cy="9347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algn="l" defTabSz="825500">
              <a:defRPr sz="5500" b="1" i="1"/>
            </a:lvl1pPr>
          </a:lstStyle>
          <a:p>
            <a:r>
              <a:t>Case Study 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2B0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Rettangolo"/>
          <p:cNvSpPr/>
          <p:nvPr/>
        </p:nvSpPr>
        <p:spPr>
          <a:xfrm>
            <a:off x="1206500" y="3787830"/>
            <a:ext cx="9461500" cy="3108963"/>
          </a:xfrm>
          <a:prstGeom prst="rect">
            <a:avLst/>
          </a:prstGeom>
          <a:solidFill>
            <a:srgbClr val="912F1A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33" name="Rettangolo"/>
          <p:cNvSpPr/>
          <p:nvPr/>
        </p:nvSpPr>
        <p:spPr>
          <a:xfrm>
            <a:off x="16652881" y="-44644"/>
            <a:ext cx="7711879" cy="13805288"/>
          </a:xfrm>
          <a:prstGeom prst="rect">
            <a:avLst/>
          </a:prstGeom>
          <a:solidFill>
            <a:srgbClr val="D7D9D9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34" name="Rettangolo"/>
          <p:cNvSpPr/>
          <p:nvPr/>
        </p:nvSpPr>
        <p:spPr>
          <a:xfrm>
            <a:off x="18338835" y="-44644"/>
            <a:ext cx="6091313" cy="13805288"/>
          </a:xfrm>
          <a:prstGeom prst="rect">
            <a:avLst/>
          </a:prstGeom>
          <a:solidFill>
            <a:srgbClr val="8B8B8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35" name="Rettangolo"/>
          <p:cNvSpPr/>
          <p:nvPr/>
        </p:nvSpPr>
        <p:spPr>
          <a:xfrm>
            <a:off x="19959403" y="-44644"/>
            <a:ext cx="4470745" cy="13805288"/>
          </a:xfrm>
          <a:prstGeom prst="rect">
            <a:avLst/>
          </a:prstGeom>
          <a:solidFill>
            <a:srgbClr val="1A1A1A">
              <a:alpha val="75015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336" name="Schermata 2023-01-12 alle 14.46.25.png" descr="Schermata 2023-01-12 alle 14.46.2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57876" y="12762620"/>
            <a:ext cx="4470745" cy="943828"/>
          </a:xfrm>
          <a:prstGeom prst="rect">
            <a:avLst/>
          </a:prstGeom>
          <a:ln w="12700">
            <a:miter lim="400000"/>
          </a:ln>
        </p:spPr>
      </p:pic>
      <p:sp>
        <p:nvSpPr>
          <p:cNvPr id="337" name="TERZA MISSIONE"/>
          <p:cNvSpPr txBox="1"/>
          <p:nvPr/>
        </p:nvSpPr>
        <p:spPr>
          <a:xfrm>
            <a:off x="1206496" y="800100"/>
            <a:ext cx="4470742" cy="18684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>
            <a:lvl1pPr algn="l" defTabSz="1170402">
              <a:lnSpc>
                <a:spcPct val="80000"/>
              </a:lnSpc>
              <a:defRPr sz="6200" b="1" spc="-2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TERZA MISSIONE</a:t>
            </a:r>
          </a:p>
        </p:txBody>
      </p:sp>
      <p:sp>
        <p:nvSpPr>
          <p:cNvPr id="338" name="Tipologie"/>
          <p:cNvSpPr txBox="1"/>
          <p:nvPr/>
        </p:nvSpPr>
        <p:spPr>
          <a:xfrm rot="16200000">
            <a:off x="12636188" y="6887364"/>
            <a:ext cx="9779005" cy="9347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algn="l" defTabSz="825500">
              <a:defRPr sz="5500" b="1">
                <a:solidFill>
                  <a:srgbClr val="000000"/>
                </a:solidFill>
              </a:defRPr>
            </a:lvl1pPr>
          </a:lstStyle>
          <a:p>
            <a:r>
              <a:t>Scuola</a:t>
            </a:r>
          </a:p>
        </p:txBody>
      </p:sp>
      <p:sp>
        <p:nvSpPr>
          <p:cNvPr id="339" name="Linea"/>
          <p:cNvSpPr/>
          <p:nvPr/>
        </p:nvSpPr>
        <p:spPr>
          <a:xfrm flipV="1">
            <a:off x="6093185" y="800097"/>
            <a:ext cx="5" cy="1868499"/>
          </a:xfrm>
          <a:prstGeom prst="line">
            <a:avLst/>
          </a:prstGeom>
          <a:ln w="76200">
            <a:solidFill>
              <a:srgbClr val="000000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340" name="depositphotos_200718510-stock-illustration-label-document-logo-icon-design.jpg" descr="depositphotos_200718510-stock-illustration-label-document-logo-icon-design.jpg">
            <a:hlinkClick r:id="rId3"/>
          </p:cNvPr>
          <p:cNvPicPr>
            <a:picLocks noChangeAspect="1"/>
          </p:cNvPicPr>
          <p:nvPr/>
        </p:nvPicPr>
        <p:blipFill>
          <a:blip r:embed="rId4"/>
          <a:srcRect l="26189" t="25785" r="26067" b="25734"/>
          <a:stretch>
            <a:fillRect/>
          </a:stretch>
        </p:blipFill>
        <p:spPr>
          <a:xfrm>
            <a:off x="22390800" y="3340098"/>
            <a:ext cx="1286110" cy="10445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39" h="21600" extrusionOk="0">
                <a:moveTo>
                  <a:pt x="15395" y="0"/>
                </a:moveTo>
                <a:lnTo>
                  <a:pt x="12526" y="33"/>
                </a:lnTo>
                <a:lnTo>
                  <a:pt x="7680" y="90"/>
                </a:lnTo>
                <a:lnTo>
                  <a:pt x="7641" y="4940"/>
                </a:lnTo>
                <a:cubicBezTo>
                  <a:pt x="7622" y="7610"/>
                  <a:pt x="7600" y="9882"/>
                  <a:pt x="7596" y="9988"/>
                </a:cubicBezTo>
                <a:cubicBezTo>
                  <a:pt x="7592" y="10093"/>
                  <a:pt x="7474" y="10057"/>
                  <a:pt x="7331" y="9905"/>
                </a:cubicBezTo>
                <a:cubicBezTo>
                  <a:pt x="7171" y="9737"/>
                  <a:pt x="7066" y="9255"/>
                  <a:pt x="7066" y="8650"/>
                </a:cubicBezTo>
                <a:cubicBezTo>
                  <a:pt x="7066" y="7695"/>
                  <a:pt x="7050" y="7672"/>
                  <a:pt x="6588" y="7788"/>
                </a:cubicBezTo>
                <a:cubicBezTo>
                  <a:pt x="6325" y="7854"/>
                  <a:pt x="5721" y="7970"/>
                  <a:pt x="5244" y="8051"/>
                </a:cubicBezTo>
                <a:cubicBezTo>
                  <a:pt x="4418" y="8191"/>
                  <a:pt x="4282" y="8329"/>
                  <a:pt x="2175" y="10972"/>
                </a:cubicBezTo>
                <a:cubicBezTo>
                  <a:pt x="-661" y="14530"/>
                  <a:pt x="-641" y="14292"/>
                  <a:pt x="1755" y="17341"/>
                </a:cubicBezTo>
                <a:cubicBezTo>
                  <a:pt x="3149" y="19114"/>
                  <a:pt x="3640" y="19614"/>
                  <a:pt x="4010" y="19614"/>
                </a:cubicBezTo>
                <a:cubicBezTo>
                  <a:pt x="4369" y="19614"/>
                  <a:pt x="4846" y="19157"/>
                  <a:pt x="6026" y="17710"/>
                </a:cubicBezTo>
                <a:cubicBezTo>
                  <a:pt x="6881" y="16661"/>
                  <a:pt x="7601" y="15887"/>
                  <a:pt x="7609" y="15995"/>
                </a:cubicBezTo>
                <a:cubicBezTo>
                  <a:pt x="7617" y="16103"/>
                  <a:pt x="7611" y="17308"/>
                  <a:pt x="7596" y="18670"/>
                </a:cubicBezTo>
                <a:cubicBezTo>
                  <a:pt x="7581" y="20032"/>
                  <a:pt x="7619" y="21254"/>
                  <a:pt x="7680" y="21378"/>
                </a:cubicBezTo>
                <a:cubicBezTo>
                  <a:pt x="7752" y="21526"/>
                  <a:pt x="10053" y="21600"/>
                  <a:pt x="14355" y="21600"/>
                </a:cubicBezTo>
                <a:lnTo>
                  <a:pt x="20939" y="21600"/>
                </a:lnTo>
                <a:lnTo>
                  <a:pt x="20939" y="13049"/>
                </a:lnTo>
                <a:lnTo>
                  <a:pt x="20939" y="4497"/>
                </a:lnTo>
                <a:lnTo>
                  <a:pt x="19156" y="2232"/>
                </a:lnTo>
                <a:lnTo>
                  <a:pt x="17398" y="8"/>
                </a:lnTo>
                <a:lnTo>
                  <a:pt x="15395" y="0"/>
                </a:lnTo>
                <a:close/>
              </a:path>
            </a:pathLst>
          </a:custGeom>
          <a:ln w="12700">
            <a:miter lim="400000"/>
          </a:ln>
        </p:spPr>
      </p:pic>
      <p:grpSp>
        <p:nvGrpSpPr>
          <p:cNvPr id="343" name="Documento Modalità di Valutazione dei casi studio VQR 2015-2019"/>
          <p:cNvGrpSpPr/>
          <p:nvPr/>
        </p:nvGrpSpPr>
        <p:grpSpPr>
          <a:xfrm>
            <a:off x="21894800" y="4533897"/>
            <a:ext cx="2286004" cy="743974"/>
            <a:chOff x="0" y="-1"/>
            <a:chExt cx="2286003" cy="743973"/>
          </a:xfrm>
        </p:grpSpPr>
        <p:sp>
          <p:nvSpPr>
            <p:cNvPr id="341" name="Rettangolo"/>
            <p:cNvSpPr/>
            <p:nvPr/>
          </p:nvSpPr>
          <p:spPr>
            <a:xfrm>
              <a:off x="0" y="-1"/>
              <a:ext cx="2286004" cy="743974"/>
            </a:xfrm>
            <a:prstGeom prst="roundRect">
              <a:avLst>
                <a:gd name="adj" fmla="val 0"/>
              </a:avLst>
            </a:prstGeom>
            <a:solidFill>
              <a:srgbClr val="000000">
                <a:alpha val="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algn="l">
                <a:defRPr sz="1500">
                  <a:solidFill>
                    <a:srgbClr val="D5D5D5"/>
                  </a:solidFill>
                </a:defRPr>
              </a:pPr>
              <a:endParaRPr/>
            </a:p>
          </p:txBody>
        </p:sp>
        <p:sp>
          <p:nvSpPr>
            <p:cNvPr id="342" name="Manuale di valutazione della Terza Missione per Atenei e EPR"/>
            <p:cNvSpPr txBox="1"/>
            <p:nvPr/>
          </p:nvSpPr>
          <p:spPr>
            <a:xfrm>
              <a:off x="0" y="-2"/>
              <a:ext cx="2286004" cy="74396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algn="l">
                <a:defRPr sz="1500">
                  <a:solidFill>
                    <a:srgbClr val="D5D5D5"/>
                  </a:solidFill>
                </a:defRPr>
              </a:lvl1pPr>
            </a:lstStyle>
            <a:p>
              <a:r>
                <a:t>Manuale di valutazione della Terza Missione per Atenei e EPR</a:t>
              </a:r>
            </a:p>
          </p:txBody>
        </p:sp>
      </p:grpSp>
      <p:sp>
        <p:nvSpPr>
          <p:cNvPr id="344" name="Per approfondire:"/>
          <p:cNvSpPr txBox="1"/>
          <p:nvPr/>
        </p:nvSpPr>
        <p:spPr>
          <a:xfrm>
            <a:off x="21018498" y="2387599"/>
            <a:ext cx="2706887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90000"/>
              </a:lnSpc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Per approfondire:</a:t>
            </a:r>
          </a:p>
        </p:txBody>
      </p:sp>
      <p:sp>
        <p:nvSpPr>
          <p:cNvPr id="345" name="Rettangolo"/>
          <p:cNvSpPr/>
          <p:nvPr/>
        </p:nvSpPr>
        <p:spPr>
          <a:xfrm>
            <a:off x="5859074" y="6709588"/>
            <a:ext cx="9461505" cy="3111504"/>
          </a:xfrm>
          <a:prstGeom prst="rect">
            <a:avLst/>
          </a:prstGeom>
          <a:solidFill>
            <a:srgbClr val="A6362A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46" name="Questa sezione di Terza Missione sottende l’ampia gamma di attività rivolte a destinatari non tradizionali, alcune legate ad interessi professionali, alcune accreditate e altre no, alcune rivolte a specifici gruppi svantaggiati, altre finalizzate ad anim"/>
          <p:cNvSpPr txBox="1"/>
          <p:nvPr/>
        </p:nvSpPr>
        <p:spPr>
          <a:xfrm>
            <a:off x="6095465" y="7131863"/>
            <a:ext cx="8974620" cy="22669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lnSpc>
                <a:spcPct val="90000"/>
              </a:lnSpc>
              <a:defRPr sz="25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Questa sezione di Terza Missione sottende l’ampia gamma di attività rivolte a destinatari non tradizionali, alcune legate ad </a:t>
            </a:r>
            <a:r>
              <a:rPr>
                <a:solidFill>
                  <a:srgbClr val="FFFFFF"/>
                </a:solidFill>
              </a:rPr>
              <a:t>interessi professionali</a:t>
            </a:r>
            <a:r>
              <a:t>, alcune </a:t>
            </a:r>
            <a:r>
              <a:rPr>
                <a:solidFill>
                  <a:srgbClr val="FFFFFF"/>
                </a:solidFill>
              </a:rPr>
              <a:t>accreditate</a:t>
            </a:r>
            <a:r>
              <a:t> e altre no, alcune rivolte a specifici gruppi </a:t>
            </a:r>
            <a:r>
              <a:rPr>
                <a:solidFill>
                  <a:srgbClr val="FFFFFF"/>
                </a:solidFill>
              </a:rPr>
              <a:t>svantaggiati</a:t>
            </a:r>
            <a:r>
              <a:t>, altre finalizzate ad animare il </a:t>
            </a:r>
            <a:r>
              <a:rPr>
                <a:solidFill>
                  <a:srgbClr val="FFFFFF"/>
                </a:solidFill>
              </a:rPr>
              <a:t>dibattito pubblico</a:t>
            </a:r>
            <a:r>
              <a:t> su tematiche di interesse locale.</a:t>
            </a:r>
          </a:p>
        </p:txBody>
      </p:sp>
      <p:sp>
        <p:nvSpPr>
          <p:cNvPr id="347" name="Rettangolo"/>
          <p:cNvSpPr/>
          <p:nvPr/>
        </p:nvSpPr>
        <p:spPr>
          <a:xfrm>
            <a:off x="1206500" y="9633890"/>
            <a:ext cx="9461500" cy="3111504"/>
          </a:xfrm>
          <a:prstGeom prst="rect">
            <a:avLst/>
          </a:prstGeom>
          <a:solidFill>
            <a:srgbClr val="D24339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48" name="Rientrano in queste attività, in particolare, l’insieme di pratiche, metodi e strumenti innovativi orientati al mondo della scuola, di ogni ordine e grado, finalizzati a favorire l’aggiornamento sugli sviluppi scientifici e didattici più recenti, promuov"/>
          <p:cNvSpPr txBox="1"/>
          <p:nvPr/>
        </p:nvSpPr>
        <p:spPr>
          <a:xfrm>
            <a:off x="1371574" y="9879000"/>
            <a:ext cx="9131352" cy="2621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lnSpc>
                <a:spcPct val="90000"/>
              </a:lnSpc>
              <a:defRPr sz="25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Rientrano in queste attività, in particolare, l’insieme di </a:t>
            </a:r>
            <a:r>
              <a:rPr>
                <a:solidFill>
                  <a:srgbClr val="FFFFFF"/>
                </a:solidFill>
              </a:rPr>
              <a:t>pratiche, metodi e strumenti innovativi</a:t>
            </a:r>
            <a:r>
              <a:t> orientati al mondo della scuola, di ogni ordine e grado, finalizzati a favorire l’</a:t>
            </a:r>
            <a:r>
              <a:rPr>
                <a:solidFill>
                  <a:srgbClr val="FFFFFF"/>
                </a:solidFill>
              </a:rPr>
              <a:t>aggiornamento</a:t>
            </a:r>
            <a:r>
              <a:t> sugli sviluppi scientifici e didattici più recenti, promuovere le </a:t>
            </a:r>
            <a:r>
              <a:rPr>
                <a:solidFill>
                  <a:srgbClr val="FFFFFF"/>
                </a:solidFill>
              </a:rPr>
              <a:t>metodologie valutative</a:t>
            </a:r>
            <a:r>
              <a:t> più innovative e incrementare lo scambio di conoscenze ed esperienze tra </a:t>
            </a:r>
            <a:r>
              <a:rPr>
                <a:solidFill>
                  <a:srgbClr val="FFFFFF"/>
                </a:solidFill>
              </a:rPr>
              <a:t>insegnanti e ricercatori</a:t>
            </a:r>
            <a:r>
              <a:t>.</a:t>
            </a:r>
          </a:p>
        </p:txBody>
      </p:sp>
      <p:sp>
        <p:nvSpPr>
          <p:cNvPr id="349" name="Per interazione con il mondo della Scuola si intende, in senso più ampio, l’insieme delle attività di formazione continua, apprendimento permanente e didattica aperta rivolte a un pubblico non accademico, e dunque l’espansione della propria offerta forma"/>
          <p:cNvSpPr txBox="1"/>
          <p:nvPr/>
        </p:nvSpPr>
        <p:spPr>
          <a:xfrm>
            <a:off x="1454028" y="4208834"/>
            <a:ext cx="8952340" cy="22669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lnSpc>
                <a:spcPct val="90000"/>
              </a:lnSpc>
              <a:defRPr sz="25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Per interazione con il </a:t>
            </a:r>
            <a:r>
              <a:rPr>
                <a:solidFill>
                  <a:srgbClr val="FFFFFF"/>
                </a:solidFill>
              </a:rPr>
              <a:t>mondo della Scuola</a:t>
            </a:r>
            <a:r>
              <a:t> si intende, in senso più ampio, l’insieme delle attività di </a:t>
            </a:r>
            <a:r>
              <a:rPr>
                <a:solidFill>
                  <a:srgbClr val="FFFFFF"/>
                </a:solidFill>
              </a:rPr>
              <a:t>formazione continua, apprendimento permanente e didattica aperta</a:t>
            </a:r>
            <a:r>
              <a:t> rivolte a un pubblico </a:t>
            </a:r>
            <a:r>
              <a:rPr>
                <a:solidFill>
                  <a:srgbClr val="FFFFFF"/>
                </a:solidFill>
              </a:rPr>
              <a:t>non accademico</a:t>
            </a:r>
            <a:r>
              <a:t>, e dunque l’espansione dell’offerta formativa universitaria per intercettare differenti </a:t>
            </a:r>
            <a:r>
              <a:rPr>
                <a:solidFill>
                  <a:srgbClr val="FFFFFF"/>
                </a:solidFill>
              </a:rPr>
              <a:t>domande sociali</a:t>
            </a:r>
            <a:r>
              <a:t>. </a:t>
            </a:r>
          </a:p>
        </p:txBody>
      </p:sp>
      <p:sp>
        <p:nvSpPr>
          <p:cNvPr id="350" name="Linea"/>
          <p:cNvSpPr/>
          <p:nvPr/>
        </p:nvSpPr>
        <p:spPr>
          <a:xfrm>
            <a:off x="10907693" y="5342309"/>
            <a:ext cx="5649280" cy="4"/>
          </a:xfrm>
          <a:prstGeom prst="line">
            <a:avLst/>
          </a:prstGeom>
          <a:ln w="76200">
            <a:solidFill>
              <a:srgbClr val="FFFFFF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51" name="Linea"/>
          <p:cNvSpPr/>
          <p:nvPr/>
        </p:nvSpPr>
        <p:spPr>
          <a:xfrm>
            <a:off x="10909299" y="11189640"/>
            <a:ext cx="5647676" cy="4"/>
          </a:xfrm>
          <a:prstGeom prst="line">
            <a:avLst/>
          </a:prstGeom>
          <a:ln w="76200">
            <a:solidFill>
              <a:srgbClr val="FFFFFF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52" name="Linea"/>
          <p:cNvSpPr/>
          <p:nvPr/>
        </p:nvSpPr>
        <p:spPr>
          <a:xfrm>
            <a:off x="36494" y="8265338"/>
            <a:ext cx="5649279" cy="4"/>
          </a:xfrm>
          <a:prstGeom prst="line">
            <a:avLst/>
          </a:prstGeom>
          <a:ln w="76200">
            <a:solidFill>
              <a:srgbClr val="FFFFFF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53" name="Misurazione impatto"/>
          <p:cNvSpPr txBox="1"/>
          <p:nvPr/>
        </p:nvSpPr>
        <p:spPr>
          <a:xfrm rot="16200000">
            <a:off x="14246792" y="6887364"/>
            <a:ext cx="9779005" cy="9347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algn="l" defTabSz="825500">
              <a:defRPr sz="5500" b="1" i="1"/>
            </a:lvl1pPr>
          </a:lstStyle>
          <a:p>
            <a:r>
              <a:t>Case Study 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2B0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Rettangolo"/>
          <p:cNvSpPr/>
          <p:nvPr/>
        </p:nvSpPr>
        <p:spPr>
          <a:xfrm>
            <a:off x="16652881" y="-44644"/>
            <a:ext cx="7711879" cy="13805288"/>
          </a:xfrm>
          <a:prstGeom prst="rect">
            <a:avLst/>
          </a:prstGeom>
          <a:solidFill>
            <a:srgbClr val="D7D9D9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56" name="Rettangolo"/>
          <p:cNvSpPr/>
          <p:nvPr/>
        </p:nvSpPr>
        <p:spPr>
          <a:xfrm>
            <a:off x="18338835" y="-44644"/>
            <a:ext cx="6091313" cy="13805288"/>
          </a:xfrm>
          <a:prstGeom prst="rect">
            <a:avLst/>
          </a:prstGeom>
          <a:solidFill>
            <a:srgbClr val="8B8B8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57" name="Rettangolo"/>
          <p:cNvSpPr/>
          <p:nvPr/>
        </p:nvSpPr>
        <p:spPr>
          <a:xfrm>
            <a:off x="19959403" y="-44644"/>
            <a:ext cx="4470745" cy="13805288"/>
          </a:xfrm>
          <a:prstGeom prst="rect">
            <a:avLst/>
          </a:prstGeom>
          <a:solidFill>
            <a:srgbClr val="1A1A1A">
              <a:alpha val="75015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358" name="Schermata 2023-01-12 alle 14.46.25.png" descr="Schermata 2023-01-12 alle 14.46.2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57876" y="12762620"/>
            <a:ext cx="4470745" cy="943828"/>
          </a:xfrm>
          <a:prstGeom prst="rect">
            <a:avLst/>
          </a:prstGeom>
          <a:ln w="12700">
            <a:miter lim="400000"/>
          </a:ln>
        </p:spPr>
      </p:pic>
      <p:sp>
        <p:nvSpPr>
          <p:cNvPr id="359" name="TERZA MISSIONE"/>
          <p:cNvSpPr txBox="1"/>
          <p:nvPr/>
        </p:nvSpPr>
        <p:spPr>
          <a:xfrm>
            <a:off x="1206496" y="800100"/>
            <a:ext cx="4470742" cy="18684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>
            <a:lvl1pPr algn="l" defTabSz="1170402">
              <a:lnSpc>
                <a:spcPct val="80000"/>
              </a:lnSpc>
              <a:defRPr sz="6200" b="1" spc="-2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TERZA MISSIONE</a:t>
            </a:r>
          </a:p>
        </p:txBody>
      </p:sp>
      <p:sp>
        <p:nvSpPr>
          <p:cNvPr id="360" name="Tipologie"/>
          <p:cNvSpPr txBox="1"/>
          <p:nvPr/>
        </p:nvSpPr>
        <p:spPr>
          <a:xfrm rot="16200000">
            <a:off x="12636188" y="6887364"/>
            <a:ext cx="9779005" cy="9347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algn="l" defTabSz="825500">
              <a:defRPr sz="5500" b="1">
                <a:solidFill>
                  <a:srgbClr val="000000"/>
                </a:solidFill>
              </a:defRPr>
            </a:lvl1pPr>
          </a:lstStyle>
          <a:p>
            <a:r>
              <a:t>Scuola</a:t>
            </a:r>
          </a:p>
        </p:txBody>
      </p:sp>
      <p:sp>
        <p:nvSpPr>
          <p:cNvPr id="361" name="Linea"/>
          <p:cNvSpPr/>
          <p:nvPr/>
        </p:nvSpPr>
        <p:spPr>
          <a:xfrm flipV="1">
            <a:off x="6093185" y="800097"/>
            <a:ext cx="5" cy="1868499"/>
          </a:xfrm>
          <a:prstGeom prst="line">
            <a:avLst/>
          </a:prstGeom>
          <a:ln w="76200">
            <a:solidFill>
              <a:srgbClr val="000000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grpSp>
        <p:nvGrpSpPr>
          <p:cNvPr id="364" name="Rettangolo"/>
          <p:cNvGrpSpPr/>
          <p:nvPr/>
        </p:nvGrpSpPr>
        <p:grpSpPr>
          <a:xfrm>
            <a:off x="10316983" y="2693960"/>
            <a:ext cx="6060808" cy="10464286"/>
            <a:chOff x="0" y="-1"/>
            <a:chExt cx="6060806" cy="10464285"/>
          </a:xfrm>
        </p:grpSpPr>
        <p:sp>
          <p:nvSpPr>
            <p:cNvPr id="362" name="Rettangolo"/>
            <p:cNvSpPr/>
            <p:nvPr/>
          </p:nvSpPr>
          <p:spPr>
            <a:xfrm>
              <a:off x="50799" y="50798"/>
              <a:ext cx="5959207" cy="10362687"/>
            </a:xfrm>
            <a:prstGeom prst="rect">
              <a:avLst/>
            </a:prstGeom>
            <a:solidFill>
              <a:srgbClr val="852C1A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pic>
          <p:nvPicPr>
            <p:cNvPr id="363" name="Rettangolo Rettangolo" descr="Rettangolo Rettangolo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-2"/>
              <a:ext cx="6060807" cy="1046428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65" name="Linea"/>
          <p:cNvSpPr/>
          <p:nvPr/>
        </p:nvSpPr>
        <p:spPr>
          <a:xfrm>
            <a:off x="9165807" y="5055048"/>
            <a:ext cx="2235205" cy="3"/>
          </a:xfrm>
          <a:prstGeom prst="line">
            <a:avLst/>
          </a:prstGeom>
          <a:ln w="76200">
            <a:solidFill>
              <a:srgbClr val="000000">
                <a:alpha val="40011"/>
              </a:srgbClr>
            </a:solidFill>
            <a:prstDash val="sysDot"/>
            <a:miter lim="400000"/>
            <a:tailEnd type="oval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66" name="Linea"/>
          <p:cNvSpPr/>
          <p:nvPr/>
        </p:nvSpPr>
        <p:spPr>
          <a:xfrm>
            <a:off x="9165807" y="8145053"/>
            <a:ext cx="2235205" cy="3"/>
          </a:xfrm>
          <a:prstGeom prst="line">
            <a:avLst/>
          </a:prstGeom>
          <a:ln w="76200">
            <a:solidFill>
              <a:srgbClr val="000000">
                <a:alpha val="40011"/>
              </a:srgbClr>
            </a:solidFill>
            <a:prstDash val="sysDot"/>
            <a:miter lim="400000"/>
            <a:tailEnd type="oval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67" name="Linea"/>
          <p:cNvSpPr/>
          <p:nvPr/>
        </p:nvSpPr>
        <p:spPr>
          <a:xfrm>
            <a:off x="9165807" y="11148838"/>
            <a:ext cx="2235205" cy="3"/>
          </a:xfrm>
          <a:prstGeom prst="line">
            <a:avLst/>
          </a:prstGeom>
          <a:ln w="76200">
            <a:solidFill>
              <a:srgbClr val="000000">
                <a:alpha val="40011"/>
              </a:srgbClr>
            </a:solidFill>
            <a:prstDash val="sysDot"/>
            <a:miter lim="400000"/>
            <a:tailEnd type="oval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68" name="LLLearning…"/>
          <p:cNvSpPr txBox="1"/>
          <p:nvPr/>
        </p:nvSpPr>
        <p:spPr>
          <a:xfrm>
            <a:off x="6667500" y="4168206"/>
            <a:ext cx="3320353" cy="175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21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LLLearning;</a:t>
            </a:r>
          </a:p>
          <a:p>
            <a:pPr algn="l">
              <a:defRPr sz="21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Winter e Summer School;</a:t>
            </a:r>
          </a:p>
          <a:p>
            <a:pPr algn="l">
              <a:defRPr sz="21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Corsi di perfezionamento convenzionati</a:t>
            </a:r>
          </a:p>
        </p:txBody>
      </p:sp>
      <p:sp>
        <p:nvSpPr>
          <p:cNvPr id="369" name="Massive Open Online Courses"/>
          <p:cNvSpPr txBox="1"/>
          <p:nvPr/>
        </p:nvSpPr>
        <p:spPr>
          <a:xfrm>
            <a:off x="6667499" y="10615438"/>
            <a:ext cx="3192354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1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Massive Open Online Courses</a:t>
            </a:r>
          </a:p>
        </p:txBody>
      </p:sp>
      <p:grpSp>
        <p:nvGrpSpPr>
          <p:cNvPr id="374" name="Formazione Continua"/>
          <p:cNvGrpSpPr/>
          <p:nvPr/>
        </p:nvGrpSpPr>
        <p:grpSpPr>
          <a:xfrm>
            <a:off x="990599" y="4384105"/>
            <a:ext cx="5257808" cy="1320807"/>
            <a:chOff x="0" y="-1"/>
            <a:chExt cx="5257806" cy="1320806"/>
          </a:xfrm>
        </p:grpSpPr>
        <p:grpSp>
          <p:nvGrpSpPr>
            <p:cNvPr id="372" name="Formazione Continua"/>
            <p:cNvGrpSpPr/>
            <p:nvPr/>
          </p:nvGrpSpPr>
          <p:grpSpPr>
            <a:xfrm>
              <a:off x="215899" y="139700"/>
              <a:ext cx="4826008" cy="762007"/>
              <a:chOff x="0" y="0"/>
              <a:chExt cx="4826007" cy="762006"/>
            </a:xfrm>
          </p:grpSpPr>
          <p:sp>
            <p:nvSpPr>
              <p:cNvPr id="370" name="Rettangolo"/>
              <p:cNvSpPr/>
              <p:nvPr/>
            </p:nvSpPr>
            <p:spPr>
              <a:xfrm>
                <a:off x="-1" y="0"/>
                <a:ext cx="4826008" cy="762007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2500" b="1" cap="small">
                    <a:solidFill>
                      <a:srgbClr val="000000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  <a:endParaRPr/>
              </a:p>
            </p:txBody>
          </p:sp>
          <p:sp>
            <p:nvSpPr>
              <p:cNvPr id="371" name="Formazione Continua"/>
              <p:cNvSpPr txBox="1"/>
              <p:nvPr/>
            </p:nvSpPr>
            <p:spPr>
              <a:xfrm>
                <a:off x="-1" y="133350"/>
                <a:ext cx="4826008" cy="4953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 defTabSz="825500">
                  <a:defRPr sz="2500" b="1" cap="small">
                    <a:solidFill>
                      <a:srgbClr val="000000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1pPr>
              </a:lstStyle>
              <a:p>
                <a:r>
                  <a:t>Formazione Continua</a:t>
                </a:r>
              </a:p>
            </p:txBody>
          </p:sp>
        </p:grpSp>
        <p:pic>
          <p:nvPicPr>
            <p:cNvPr id="373" name="Formazione Continua Formazione Continua" descr="Formazione Continua Formazione Continua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1" y="-2"/>
              <a:ext cx="5257808" cy="13208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79" name="M.O.O.C."/>
          <p:cNvGrpSpPr/>
          <p:nvPr/>
        </p:nvGrpSpPr>
        <p:grpSpPr>
          <a:xfrm>
            <a:off x="952561" y="10707077"/>
            <a:ext cx="5257806" cy="1320807"/>
            <a:chOff x="0" y="-1"/>
            <a:chExt cx="5257805" cy="1320806"/>
          </a:xfrm>
        </p:grpSpPr>
        <p:grpSp>
          <p:nvGrpSpPr>
            <p:cNvPr id="377" name="M.O.O.C."/>
            <p:cNvGrpSpPr/>
            <p:nvPr/>
          </p:nvGrpSpPr>
          <p:grpSpPr>
            <a:xfrm>
              <a:off x="215897" y="139698"/>
              <a:ext cx="4826013" cy="762006"/>
              <a:chOff x="-1" y="-1"/>
              <a:chExt cx="4826011" cy="762004"/>
            </a:xfrm>
          </p:grpSpPr>
          <p:sp>
            <p:nvSpPr>
              <p:cNvPr id="375" name="Rettangolo"/>
              <p:cNvSpPr/>
              <p:nvPr/>
            </p:nvSpPr>
            <p:spPr>
              <a:xfrm>
                <a:off x="-2" y="-2"/>
                <a:ext cx="4826013" cy="76200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2500" b="1" cap="small">
                    <a:solidFill>
                      <a:srgbClr val="000000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  <a:endParaRPr/>
              </a:p>
            </p:txBody>
          </p:sp>
          <p:sp>
            <p:nvSpPr>
              <p:cNvPr id="376" name="M.O.O.C."/>
              <p:cNvSpPr txBox="1"/>
              <p:nvPr/>
            </p:nvSpPr>
            <p:spPr>
              <a:xfrm>
                <a:off x="-2" y="133350"/>
                <a:ext cx="4826013" cy="4953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 defTabSz="825500">
                  <a:defRPr sz="2500" b="1" cap="small">
                    <a:solidFill>
                      <a:srgbClr val="000000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1pPr>
              </a:lstStyle>
              <a:p>
                <a:r>
                  <a:t>M.O.O.C.</a:t>
                </a:r>
              </a:p>
            </p:txBody>
          </p:sp>
        </p:grpSp>
        <p:pic>
          <p:nvPicPr>
            <p:cNvPr id="378" name="M.O.O.C. M.O.O.C." descr="M.O.O.C. M.O.O.C.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1" y="-2"/>
              <a:ext cx="5257806" cy="13208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84" name="Certificazione delle competenze"/>
          <p:cNvGrpSpPr/>
          <p:nvPr/>
        </p:nvGrpSpPr>
        <p:grpSpPr>
          <a:xfrm>
            <a:off x="990596" y="7545591"/>
            <a:ext cx="5257808" cy="1320807"/>
            <a:chOff x="0" y="-1"/>
            <a:chExt cx="5257806" cy="1320806"/>
          </a:xfrm>
        </p:grpSpPr>
        <p:grpSp>
          <p:nvGrpSpPr>
            <p:cNvPr id="382" name="Certificazione delle competenze"/>
            <p:cNvGrpSpPr/>
            <p:nvPr/>
          </p:nvGrpSpPr>
          <p:grpSpPr>
            <a:xfrm>
              <a:off x="215899" y="139700"/>
              <a:ext cx="4826009" cy="762007"/>
              <a:chOff x="0" y="0"/>
              <a:chExt cx="4826008" cy="762006"/>
            </a:xfrm>
          </p:grpSpPr>
          <p:sp>
            <p:nvSpPr>
              <p:cNvPr id="380" name="Rettangolo"/>
              <p:cNvSpPr/>
              <p:nvPr/>
            </p:nvSpPr>
            <p:spPr>
              <a:xfrm>
                <a:off x="-1" y="0"/>
                <a:ext cx="4826009" cy="762007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2500" b="1" cap="small">
                    <a:solidFill>
                      <a:srgbClr val="000000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  <a:endParaRPr/>
              </a:p>
            </p:txBody>
          </p:sp>
          <p:sp>
            <p:nvSpPr>
              <p:cNvPr id="381" name="Certificazione delle competenze"/>
              <p:cNvSpPr txBox="1"/>
              <p:nvPr/>
            </p:nvSpPr>
            <p:spPr>
              <a:xfrm>
                <a:off x="-1" y="133350"/>
                <a:ext cx="4826009" cy="4953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 defTabSz="825500">
                  <a:defRPr sz="2500" b="1" cap="small">
                    <a:solidFill>
                      <a:srgbClr val="000000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1pPr>
              </a:lstStyle>
              <a:p>
                <a:r>
                  <a:t>Certificazione delle competenze</a:t>
                </a:r>
              </a:p>
            </p:txBody>
          </p:sp>
        </p:grpSp>
        <p:pic>
          <p:nvPicPr>
            <p:cNvPr id="383" name="Certificazione delle competenze Certificazione delle competenze" descr="Certificazione delle competenze Certificazione delle competenze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1" y="-2"/>
              <a:ext cx="5257808" cy="13208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85" name="Inserire alcuni esempi.…"/>
          <p:cNvSpPr txBox="1"/>
          <p:nvPr/>
        </p:nvSpPr>
        <p:spPr>
          <a:xfrm>
            <a:off x="11862899" y="3023050"/>
            <a:ext cx="3918389" cy="406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21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Svolti in collaborazione con organizzazioni esterne;</a:t>
            </a:r>
          </a:p>
          <a:p>
            <a:pPr algn="l">
              <a:defRPr sz="21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esclusi gli studenti iscritti ai C.L. triennali, magistrali e dottorati;</a:t>
            </a:r>
          </a:p>
          <a:p>
            <a:pPr algn="l">
              <a:defRPr sz="21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Disciplinati da apposita convenzione tra il Dipartimento/Ateneo e l’organizzazione esterna Obiettivo di specializzazione/inserimento nel mondo del Lavoro</a:t>
            </a:r>
          </a:p>
        </p:txBody>
      </p:sp>
      <p:sp>
        <p:nvSpPr>
          <p:cNvPr id="386" name="Inserire alcuni esempi.…"/>
          <p:cNvSpPr txBox="1"/>
          <p:nvPr/>
        </p:nvSpPr>
        <p:spPr>
          <a:xfrm>
            <a:off x="11826668" y="10224480"/>
            <a:ext cx="3265309" cy="241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21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b="1"/>
              <a:t>BOOK</a:t>
            </a:r>
            <a:r>
              <a:t> (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7"/>
              </a:rPr>
              <a:t>UniBO Open Knowledge</a:t>
            </a:r>
            <a:r>
              <a:t>) è un'iniziativa dell'Università di Bologna volta a sviluppare ed erogare MOOC .</a:t>
            </a:r>
          </a:p>
        </p:txBody>
      </p:sp>
      <p:sp>
        <p:nvSpPr>
          <p:cNvPr id="387" name="Attività di riconoscimento, validazione e certificazione delle competenze che l’ateneo svolge nei confronti di organizzazioni esterne e disciplinate da una apposita convenzione."/>
          <p:cNvSpPr txBox="1"/>
          <p:nvPr/>
        </p:nvSpPr>
        <p:spPr>
          <a:xfrm>
            <a:off x="11870286" y="7366714"/>
            <a:ext cx="3903615" cy="241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1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Attività di riconoscimento, validazione e certificazione delle competenze che l’ateneo svolge nei confronti di organizzazioni esterne e disciplinate da una apposita convenzione.</a:t>
            </a:r>
          </a:p>
        </p:txBody>
      </p:sp>
      <p:sp>
        <p:nvSpPr>
          <p:cNvPr id="388" name="Linea"/>
          <p:cNvSpPr/>
          <p:nvPr/>
        </p:nvSpPr>
        <p:spPr>
          <a:xfrm>
            <a:off x="11899629" y="7226882"/>
            <a:ext cx="660942" cy="1"/>
          </a:xfrm>
          <a:prstGeom prst="line">
            <a:avLst/>
          </a:prstGeom>
          <a:ln w="88900">
            <a:solidFill>
              <a:srgbClr val="FFFFFF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89" name="Linea"/>
          <p:cNvSpPr/>
          <p:nvPr/>
        </p:nvSpPr>
        <p:spPr>
          <a:xfrm>
            <a:off x="11899629" y="9919548"/>
            <a:ext cx="660942" cy="1"/>
          </a:xfrm>
          <a:prstGeom prst="line">
            <a:avLst/>
          </a:prstGeom>
          <a:ln w="88900">
            <a:solidFill>
              <a:srgbClr val="FFFFFF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90" name="Misurazione impatto"/>
          <p:cNvSpPr txBox="1"/>
          <p:nvPr/>
        </p:nvSpPr>
        <p:spPr>
          <a:xfrm rot="16200000">
            <a:off x="14246792" y="6887364"/>
            <a:ext cx="9779005" cy="9347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algn="l" defTabSz="825500">
              <a:defRPr sz="5500" b="1" i="1"/>
            </a:lvl1pPr>
          </a:lstStyle>
          <a:p>
            <a:r>
              <a:t>Case Study 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2B0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4" name="Rettangolo"/>
          <p:cNvGrpSpPr/>
          <p:nvPr/>
        </p:nvGrpSpPr>
        <p:grpSpPr>
          <a:xfrm>
            <a:off x="10316983" y="2693960"/>
            <a:ext cx="6060808" cy="10464286"/>
            <a:chOff x="0" y="-1"/>
            <a:chExt cx="6060806" cy="10464285"/>
          </a:xfrm>
        </p:grpSpPr>
        <p:sp>
          <p:nvSpPr>
            <p:cNvPr id="392" name="Rettangolo"/>
            <p:cNvSpPr/>
            <p:nvPr/>
          </p:nvSpPr>
          <p:spPr>
            <a:xfrm>
              <a:off x="50799" y="50798"/>
              <a:ext cx="5959207" cy="10362687"/>
            </a:xfrm>
            <a:prstGeom prst="rect">
              <a:avLst/>
            </a:prstGeom>
            <a:solidFill>
              <a:srgbClr val="852C1A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pic>
          <p:nvPicPr>
            <p:cNvPr id="393" name="Rettangolo Rettangolo" descr="Rettangolo Rettangol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" y="-2"/>
              <a:ext cx="6060807" cy="1046428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95" name="Linea"/>
          <p:cNvSpPr/>
          <p:nvPr/>
        </p:nvSpPr>
        <p:spPr>
          <a:xfrm>
            <a:off x="9352649" y="5044506"/>
            <a:ext cx="2235204" cy="3"/>
          </a:xfrm>
          <a:prstGeom prst="line">
            <a:avLst/>
          </a:prstGeom>
          <a:ln w="76200">
            <a:solidFill>
              <a:srgbClr val="000000">
                <a:alpha val="40011"/>
              </a:srgbClr>
            </a:solidFill>
            <a:prstDash val="sysDot"/>
            <a:miter lim="400000"/>
            <a:tailEnd type="oval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96" name="Linea"/>
          <p:cNvSpPr/>
          <p:nvPr/>
        </p:nvSpPr>
        <p:spPr>
          <a:xfrm>
            <a:off x="9352649" y="8205992"/>
            <a:ext cx="2235204" cy="3"/>
          </a:xfrm>
          <a:prstGeom prst="line">
            <a:avLst/>
          </a:prstGeom>
          <a:ln w="76200">
            <a:solidFill>
              <a:srgbClr val="000000">
                <a:alpha val="40011"/>
              </a:srgbClr>
            </a:solidFill>
            <a:prstDash val="sysDot"/>
            <a:miter lim="400000"/>
            <a:tailEnd type="oval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97" name="Linea"/>
          <p:cNvSpPr/>
          <p:nvPr/>
        </p:nvSpPr>
        <p:spPr>
          <a:xfrm>
            <a:off x="9352649" y="11367478"/>
            <a:ext cx="2235204" cy="3"/>
          </a:xfrm>
          <a:prstGeom prst="line">
            <a:avLst/>
          </a:prstGeom>
          <a:ln w="76200">
            <a:solidFill>
              <a:srgbClr val="000000">
                <a:alpha val="40011"/>
              </a:srgbClr>
            </a:solidFill>
            <a:prstDash val="sysDot"/>
            <a:miter lim="400000"/>
            <a:tailEnd type="oval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98" name="Rettangolo"/>
          <p:cNvSpPr/>
          <p:nvPr/>
        </p:nvSpPr>
        <p:spPr>
          <a:xfrm>
            <a:off x="16652881" y="-44644"/>
            <a:ext cx="7711879" cy="13805288"/>
          </a:xfrm>
          <a:prstGeom prst="rect">
            <a:avLst/>
          </a:prstGeom>
          <a:solidFill>
            <a:srgbClr val="D7D9D9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99" name="Rettangolo"/>
          <p:cNvSpPr/>
          <p:nvPr/>
        </p:nvSpPr>
        <p:spPr>
          <a:xfrm>
            <a:off x="18338835" y="-44644"/>
            <a:ext cx="6091313" cy="13805288"/>
          </a:xfrm>
          <a:prstGeom prst="rect">
            <a:avLst/>
          </a:prstGeom>
          <a:solidFill>
            <a:srgbClr val="8B8B8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00" name="Rettangolo"/>
          <p:cNvSpPr/>
          <p:nvPr/>
        </p:nvSpPr>
        <p:spPr>
          <a:xfrm>
            <a:off x="19959403" y="-44644"/>
            <a:ext cx="4470745" cy="13805288"/>
          </a:xfrm>
          <a:prstGeom prst="rect">
            <a:avLst/>
          </a:prstGeom>
          <a:solidFill>
            <a:srgbClr val="1A1A1A">
              <a:alpha val="75015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401" name="Schermata 2023-01-12 alle 14.46.25.png" descr="Schermata 2023-01-12 alle 14.46.2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57876" y="12762620"/>
            <a:ext cx="4470745" cy="943828"/>
          </a:xfrm>
          <a:prstGeom prst="rect">
            <a:avLst/>
          </a:prstGeom>
          <a:ln w="12700">
            <a:miter lim="400000"/>
          </a:ln>
        </p:spPr>
      </p:pic>
      <p:sp>
        <p:nvSpPr>
          <p:cNvPr id="402" name="TERZA MISSIONE"/>
          <p:cNvSpPr txBox="1"/>
          <p:nvPr/>
        </p:nvSpPr>
        <p:spPr>
          <a:xfrm>
            <a:off x="1206496" y="800100"/>
            <a:ext cx="4470742" cy="18684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>
            <a:lvl1pPr algn="l" defTabSz="1170402">
              <a:lnSpc>
                <a:spcPct val="80000"/>
              </a:lnSpc>
              <a:defRPr sz="6200" b="1" spc="-2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TERZA MISSIONE</a:t>
            </a:r>
          </a:p>
        </p:txBody>
      </p:sp>
      <p:sp>
        <p:nvSpPr>
          <p:cNvPr id="403" name="Tipologie"/>
          <p:cNvSpPr txBox="1"/>
          <p:nvPr/>
        </p:nvSpPr>
        <p:spPr>
          <a:xfrm rot="16200000">
            <a:off x="12636188" y="6887364"/>
            <a:ext cx="9779005" cy="9347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algn="l" defTabSz="825500">
              <a:defRPr sz="5500" b="1">
                <a:solidFill>
                  <a:srgbClr val="000000"/>
                </a:solidFill>
              </a:defRPr>
            </a:lvl1pPr>
          </a:lstStyle>
          <a:p>
            <a:r>
              <a:t>Scuola</a:t>
            </a:r>
          </a:p>
        </p:txBody>
      </p:sp>
      <p:sp>
        <p:nvSpPr>
          <p:cNvPr id="404" name="Linea"/>
          <p:cNvSpPr/>
          <p:nvPr/>
        </p:nvSpPr>
        <p:spPr>
          <a:xfrm flipV="1">
            <a:off x="6093185" y="800097"/>
            <a:ext cx="5" cy="1868499"/>
          </a:xfrm>
          <a:prstGeom prst="line">
            <a:avLst/>
          </a:prstGeom>
          <a:ln w="76200">
            <a:solidFill>
              <a:srgbClr val="000000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05" name="Sistema Operativo per la Formazione e le Iniziative di Aggiornamento del personale della scuola"/>
          <p:cNvSpPr txBox="1"/>
          <p:nvPr/>
        </p:nvSpPr>
        <p:spPr>
          <a:xfrm>
            <a:off x="11998493" y="4333308"/>
            <a:ext cx="3432616" cy="142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1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Sistema Operativo per la Formazione e le Iniziative di Aggiornamento del personale della scuola</a:t>
            </a:r>
          </a:p>
        </p:txBody>
      </p:sp>
      <p:sp>
        <p:nvSpPr>
          <p:cNvPr id="406" name="Percorsi per le Competenze Trasversali e l'Orientamento"/>
          <p:cNvSpPr txBox="1"/>
          <p:nvPr/>
        </p:nvSpPr>
        <p:spPr>
          <a:xfrm>
            <a:off x="6631657" y="7530441"/>
            <a:ext cx="3302073" cy="1092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1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Percorsi per le Competenze Trasversali e l'Orientamento</a:t>
            </a:r>
          </a:p>
        </p:txBody>
      </p:sp>
      <p:sp>
        <p:nvSpPr>
          <p:cNvPr id="407" name="Alternanza Scuola-Lavoro;…"/>
          <p:cNvSpPr txBox="1"/>
          <p:nvPr/>
        </p:nvSpPr>
        <p:spPr>
          <a:xfrm>
            <a:off x="11998493" y="10745178"/>
            <a:ext cx="3705762" cy="175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21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Alternanza Scuola-Lavoro;</a:t>
            </a:r>
          </a:p>
          <a:p>
            <a:pPr algn="l">
              <a:defRPr sz="21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>
                <a:hlinkClick r:id="rId4"/>
              </a:rPr>
              <a:t>Formazione in servizio degli insegnanti</a:t>
            </a:r>
            <a:r>
              <a:rPr>
                <a:solidFill>
                  <a:srgbClr val="FFFFFF"/>
                </a:solidFill>
              </a:rPr>
              <a:t>;</a:t>
            </a:r>
          </a:p>
          <a:p>
            <a:pPr algn="l">
              <a:defRPr sz="21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5"/>
              </a:rPr>
              <a:t>Formazione per l’innovazione</a:t>
            </a:r>
            <a:r>
              <a:t>;</a:t>
            </a:r>
          </a:p>
        </p:txBody>
      </p:sp>
      <p:grpSp>
        <p:nvGrpSpPr>
          <p:cNvPr id="412" name="Progetti S.O.F.I.A."/>
          <p:cNvGrpSpPr/>
          <p:nvPr/>
        </p:nvGrpSpPr>
        <p:grpSpPr>
          <a:xfrm>
            <a:off x="990600" y="4384103"/>
            <a:ext cx="5257800" cy="1320809"/>
            <a:chOff x="0" y="-1"/>
            <a:chExt cx="5257800" cy="1320808"/>
          </a:xfrm>
        </p:grpSpPr>
        <p:grpSp>
          <p:nvGrpSpPr>
            <p:cNvPr id="410" name="Progetti S.O.F.I.A."/>
            <p:cNvGrpSpPr/>
            <p:nvPr/>
          </p:nvGrpSpPr>
          <p:grpSpPr>
            <a:xfrm>
              <a:off x="215900" y="139701"/>
              <a:ext cx="4826000" cy="762006"/>
              <a:chOff x="0" y="0"/>
              <a:chExt cx="4826000" cy="762004"/>
            </a:xfrm>
          </p:grpSpPr>
          <p:sp>
            <p:nvSpPr>
              <p:cNvPr id="408" name="Rettangolo"/>
              <p:cNvSpPr/>
              <p:nvPr/>
            </p:nvSpPr>
            <p:spPr>
              <a:xfrm>
                <a:off x="0" y="0"/>
                <a:ext cx="4826000" cy="76200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2500" b="1" cap="small">
                    <a:solidFill>
                      <a:srgbClr val="000000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  <a:endParaRPr/>
              </a:p>
            </p:txBody>
          </p:sp>
          <p:sp>
            <p:nvSpPr>
              <p:cNvPr id="409" name="Progetti S.O.F.I.A."/>
              <p:cNvSpPr txBox="1"/>
              <p:nvPr/>
            </p:nvSpPr>
            <p:spPr>
              <a:xfrm>
                <a:off x="0" y="133350"/>
                <a:ext cx="4826000" cy="4953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 defTabSz="825500">
                  <a:defRPr sz="2500" b="1" cap="small">
                    <a:solidFill>
                      <a:srgbClr val="000000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1pPr>
              </a:lstStyle>
              <a:p>
                <a:r>
                  <a:t>Progetti S.O.F.I.A.</a:t>
                </a:r>
              </a:p>
            </p:txBody>
          </p:sp>
        </p:grpSp>
        <p:pic>
          <p:nvPicPr>
            <p:cNvPr id="411" name="Progetti S.O.F.I.A. Progetti S.O.F.I.A." descr="Progetti S.O.F.I.A. Progetti S.O.F.I.A.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-2"/>
              <a:ext cx="5257800" cy="132081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417" name="Altre attività di formazione"/>
          <p:cNvGrpSpPr/>
          <p:nvPr/>
        </p:nvGrpSpPr>
        <p:grpSpPr>
          <a:xfrm>
            <a:off x="952562" y="10707077"/>
            <a:ext cx="5257808" cy="1320807"/>
            <a:chOff x="0" y="-1"/>
            <a:chExt cx="5257806" cy="1320806"/>
          </a:xfrm>
        </p:grpSpPr>
        <p:grpSp>
          <p:nvGrpSpPr>
            <p:cNvPr id="415" name="Altre attività di formazione"/>
            <p:cNvGrpSpPr/>
            <p:nvPr/>
          </p:nvGrpSpPr>
          <p:grpSpPr>
            <a:xfrm>
              <a:off x="215897" y="139698"/>
              <a:ext cx="4826013" cy="762006"/>
              <a:chOff x="-1" y="-1"/>
              <a:chExt cx="4826011" cy="762004"/>
            </a:xfrm>
          </p:grpSpPr>
          <p:sp>
            <p:nvSpPr>
              <p:cNvPr id="413" name="Rettangolo"/>
              <p:cNvSpPr/>
              <p:nvPr/>
            </p:nvSpPr>
            <p:spPr>
              <a:xfrm>
                <a:off x="-2" y="-2"/>
                <a:ext cx="4826013" cy="76200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2500" b="1" cap="small">
                    <a:solidFill>
                      <a:srgbClr val="000000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  <a:endParaRPr/>
              </a:p>
            </p:txBody>
          </p:sp>
          <p:sp>
            <p:nvSpPr>
              <p:cNvPr id="414" name="Altre attività di formazione"/>
              <p:cNvSpPr txBox="1"/>
              <p:nvPr/>
            </p:nvSpPr>
            <p:spPr>
              <a:xfrm>
                <a:off x="-2" y="133350"/>
                <a:ext cx="4826013" cy="4953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 defTabSz="825500">
                  <a:defRPr sz="2500" b="1" cap="small">
                    <a:solidFill>
                      <a:srgbClr val="000000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1pPr>
              </a:lstStyle>
              <a:p>
                <a:r>
                  <a:t>Altre attività di formazione</a:t>
                </a:r>
              </a:p>
            </p:txBody>
          </p:sp>
        </p:grpSp>
        <p:pic>
          <p:nvPicPr>
            <p:cNvPr id="416" name="Altre attività di formazione Altre attività di formazione" descr="Altre attività di formazione Altre attività di formazione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-1" y="-2"/>
              <a:ext cx="5257808" cy="13208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422" name="Progetti P.C.T.O."/>
          <p:cNvGrpSpPr/>
          <p:nvPr/>
        </p:nvGrpSpPr>
        <p:grpSpPr>
          <a:xfrm>
            <a:off x="990596" y="7545591"/>
            <a:ext cx="5257808" cy="1320807"/>
            <a:chOff x="-1" y="-1"/>
            <a:chExt cx="5257806" cy="1320806"/>
          </a:xfrm>
        </p:grpSpPr>
        <p:grpSp>
          <p:nvGrpSpPr>
            <p:cNvPr id="420" name="Progetti P.C.T.O."/>
            <p:cNvGrpSpPr/>
            <p:nvPr/>
          </p:nvGrpSpPr>
          <p:grpSpPr>
            <a:xfrm>
              <a:off x="215896" y="139700"/>
              <a:ext cx="4826013" cy="762007"/>
              <a:chOff x="-1" y="0"/>
              <a:chExt cx="4826011" cy="762006"/>
            </a:xfrm>
          </p:grpSpPr>
          <p:sp>
            <p:nvSpPr>
              <p:cNvPr id="418" name="Rettangolo"/>
              <p:cNvSpPr/>
              <p:nvPr/>
            </p:nvSpPr>
            <p:spPr>
              <a:xfrm>
                <a:off x="-2" y="0"/>
                <a:ext cx="4826013" cy="762007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25500">
                  <a:defRPr sz="2500" b="1" cap="small">
                    <a:solidFill>
                      <a:srgbClr val="000000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  <a:endParaRPr/>
              </a:p>
            </p:txBody>
          </p:sp>
          <p:sp>
            <p:nvSpPr>
              <p:cNvPr id="419" name="Progetti P.C.T.O."/>
              <p:cNvSpPr txBox="1"/>
              <p:nvPr/>
            </p:nvSpPr>
            <p:spPr>
              <a:xfrm>
                <a:off x="-2" y="133350"/>
                <a:ext cx="4826013" cy="4953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 defTabSz="825500">
                  <a:defRPr sz="2500" b="1" cap="small">
                    <a:solidFill>
                      <a:srgbClr val="000000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1pPr>
              </a:lstStyle>
              <a:p>
                <a:r>
                  <a:t>Progetti P.C.T.O.</a:t>
                </a:r>
              </a:p>
            </p:txBody>
          </p:sp>
        </p:grpSp>
        <p:pic>
          <p:nvPicPr>
            <p:cNvPr id="421" name="Progetti P.C.T.O. Progetti P.C.T.O." descr="Progetti P.C.T.O. Progetti P.C.T.O.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2" y="-2"/>
              <a:ext cx="5257808" cy="13208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23" name="Inserire alcuni esempi.…"/>
          <p:cNvSpPr txBox="1"/>
          <p:nvPr/>
        </p:nvSpPr>
        <p:spPr>
          <a:xfrm>
            <a:off x="11998493" y="6514441"/>
            <a:ext cx="3705762" cy="373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210552" indent="-210552" algn="l">
              <a:buSzPct val="60000"/>
              <a:buBlip>
                <a:blip r:embed="rId9"/>
              </a:buBlip>
              <a:defRPr sz="21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10"/>
              </a:rPr>
              <a:t>Adotta un commento ai “Promessi Sposi”</a:t>
            </a:r>
            <a:r>
              <a:t>;</a:t>
            </a:r>
          </a:p>
          <a:p>
            <a:pPr marL="210552" indent="-210552" algn="l">
              <a:buSzPct val="60000"/>
              <a:buBlip>
                <a:blip r:embed="rId9"/>
              </a:buBlip>
              <a:defRPr sz="21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11"/>
              </a:rPr>
              <a:t>Alma Filologia</a:t>
            </a:r>
            <a:r>
              <a:t>;</a:t>
            </a:r>
          </a:p>
          <a:p>
            <a:pPr marL="210552" indent="-210552" algn="l">
              <a:buSzPct val="60000"/>
              <a:buBlip>
                <a:blip r:embed="rId9"/>
              </a:buBlip>
              <a:defRPr sz="21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12"/>
              </a:rPr>
              <a:t>Il latino nel paesaggio linguistico di Bologna</a:t>
            </a:r>
            <a:r>
              <a:t>;</a:t>
            </a:r>
          </a:p>
          <a:p>
            <a:pPr marL="210552" indent="-210552" algn="l">
              <a:buSzPct val="60000"/>
              <a:buBlip>
                <a:blip r:embed="rId9"/>
              </a:buBlip>
              <a:defRPr sz="21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13"/>
              </a:rPr>
              <a:t>Il Testo e le fonti in rete. Corso breve di Textual Literacy</a:t>
            </a:r>
            <a:r>
              <a:t>;</a:t>
            </a:r>
          </a:p>
          <a:p>
            <a:pPr marL="210552" indent="-210552" algn="l">
              <a:buSzPct val="60000"/>
              <a:buBlip>
                <a:blip r:embed="rId9"/>
              </a:buBlip>
              <a:defRPr sz="21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14"/>
              </a:rPr>
              <a:t>TROVA LA RANA - Archivio dei giornalini scolastici del Liceo Galvani di Bologna</a:t>
            </a:r>
            <a:r>
              <a:t>;</a:t>
            </a:r>
          </a:p>
        </p:txBody>
      </p:sp>
      <p:sp>
        <p:nvSpPr>
          <p:cNvPr id="424" name="Misurazione impatto"/>
          <p:cNvSpPr txBox="1"/>
          <p:nvPr/>
        </p:nvSpPr>
        <p:spPr>
          <a:xfrm rot="16200000">
            <a:off x="14246792" y="6887364"/>
            <a:ext cx="9779005" cy="9347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algn="l" defTabSz="825500">
              <a:defRPr sz="5500" b="1" i="1"/>
            </a:lvl1pPr>
          </a:lstStyle>
          <a:p>
            <a:r>
              <a:t>Case Study </a:t>
            </a:r>
          </a:p>
        </p:txBody>
      </p:sp>
      <p:sp>
        <p:nvSpPr>
          <p:cNvPr id="425" name="Linea"/>
          <p:cNvSpPr/>
          <p:nvPr/>
        </p:nvSpPr>
        <p:spPr>
          <a:xfrm>
            <a:off x="11998493" y="5936848"/>
            <a:ext cx="660942" cy="1"/>
          </a:xfrm>
          <a:prstGeom prst="line">
            <a:avLst/>
          </a:prstGeom>
          <a:ln w="88900">
            <a:solidFill>
              <a:srgbClr val="FFFFFF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26" name="Linea"/>
          <p:cNvSpPr/>
          <p:nvPr/>
        </p:nvSpPr>
        <p:spPr>
          <a:xfrm>
            <a:off x="12055567" y="10414160"/>
            <a:ext cx="660942" cy="1"/>
          </a:xfrm>
          <a:prstGeom prst="line">
            <a:avLst/>
          </a:prstGeom>
          <a:ln w="88900">
            <a:solidFill>
              <a:srgbClr val="FFFFFF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2B0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Rettangolo"/>
          <p:cNvSpPr/>
          <p:nvPr/>
        </p:nvSpPr>
        <p:spPr>
          <a:xfrm>
            <a:off x="16652881" y="-44644"/>
            <a:ext cx="7711879" cy="13805288"/>
          </a:xfrm>
          <a:prstGeom prst="rect">
            <a:avLst/>
          </a:prstGeom>
          <a:solidFill>
            <a:srgbClr val="D7D9D9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29" name="Rettangolo"/>
          <p:cNvSpPr/>
          <p:nvPr/>
        </p:nvSpPr>
        <p:spPr>
          <a:xfrm>
            <a:off x="18338835" y="-44644"/>
            <a:ext cx="6091313" cy="13805288"/>
          </a:xfrm>
          <a:prstGeom prst="rect">
            <a:avLst/>
          </a:prstGeom>
          <a:solidFill>
            <a:srgbClr val="8B8B8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30" name="Rettangolo"/>
          <p:cNvSpPr/>
          <p:nvPr/>
        </p:nvSpPr>
        <p:spPr>
          <a:xfrm>
            <a:off x="19959403" y="-44644"/>
            <a:ext cx="4470745" cy="13805288"/>
          </a:xfrm>
          <a:prstGeom prst="rect">
            <a:avLst/>
          </a:prstGeom>
          <a:solidFill>
            <a:srgbClr val="1A1A1A">
              <a:alpha val="75015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431" name="Schermata 2023-01-12 alle 14.46.25.png" descr="Schermata 2023-01-12 alle 14.46.2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57876" y="12762620"/>
            <a:ext cx="4470745" cy="943828"/>
          </a:xfrm>
          <a:prstGeom prst="rect">
            <a:avLst/>
          </a:prstGeom>
          <a:ln w="12700">
            <a:miter lim="400000"/>
          </a:ln>
        </p:spPr>
      </p:pic>
      <p:sp>
        <p:nvSpPr>
          <p:cNvPr id="432" name="TERZA MISSIONE"/>
          <p:cNvSpPr txBox="1"/>
          <p:nvPr/>
        </p:nvSpPr>
        <p:spPr>
          <a:xfrm>
            <a:off x="1206496" y="800100"/>
            <a:ext cx="4470742" cy="18684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>
            <a:lvl1pPr algn="l" defTabSz="1170402">
              <a:lnSpc>
                <a:spcPct val="80000"/>
              </a:lnSpc>
              <a:defRPr sz="6200" b="1" spc="-2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TERZA MISSIONE</a:t>
            </a:r>
          </a:p>
        </p:txBody>
      </p:sp>
      <p:sp>
        <p:nvSpPr>
          <p:cNvPr id="433" name="Tipologie"/>
          <p:cNvSpPr txBox="1"/>
          <p:nvPr/>
        </p:nvSpPr>
        <p:spPr>
          <a:xfrm rot="16200000">
            <a:off x="12636188" y="6887364"/>
            <a:ext cx="9779005" cy="9347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algn="l" defTabSz="825500">
              <a:defRPr sz="5500" b="1">
                <a:solidFill>
                  <a:srgbClr val="000000"/>
                </a:solidFill>
              </a:defRPr>
            </a:lvl1pPr>
          </a:lstStyle>
          <a:p>
            <a:r>
              <a:t>Scuola</a:t>
            </a:r>
          </a:p>
        </p:txBody>
      </p:sp>
      <p:sp>
        <p:nvSpPr>
          <p:cNvPr id="434" name="Linea"/>
          <p:cNvSpPr/>
          <p:nvPr/>
        </p:nvSpPr>
        <p:spPr>
          <a:xfrm flipV="1">
            <a:off x="6093185" y="800097"/>
            <a:ext cx="5" cy="1868499"/>
          </a:xfrm>
          <a:prstGeom prst="line">
            <a:avLst/>
          </a:prstGeom>
          <a:ln w="76200">
            <a:solidFill>
              <a:srgbClr val="000000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435" name="Schermata 2023-01-12 alle 15.44.31.png" descr="Schermata 2023-01-12 alle 15.44.31.png"/>
          <p:cNvPicPr>
            <a:picLocks noChangeAspect="1"/>
          </p:cNvPicPr>
          <p:nvPr/>
        </p:nvPicPr>
        <p:blipFill>
          <a:blip r:embed="rId3"/>
          <a:srcRect l="449" t="1268" r="472" b="1292"/>
          <a:stretch>
            <a:fillRect/>
          </a:stretch>
        </p:blipFill>
        <p:spPr>
          <a:xfrm>
            <a:off x="1022558" y="5061883"/>
            <a:ext cx="4063860" cy="16933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17" h="21515" extrusionOk="0">
                <a:moveTo>
                  <a:pt x="12388" y="1"/>
                </a:moveTo>
                <a:cubicBezTo>
                  <a:pt x="11918" y="-33"/>
                  <a:pt x="11326" y="1153"/>
                  <a:pt x="10955" y="2961"/>
                </a:cubicBezTo>
                <a:cubicBezTo>
                  <a:pt x="10673" y="4336"/>
                  <a:pt x="10638" y="5624"/>
                  <a:pt x="10857" y="6476"/>
                </a:cubicBezTo>
                <a:cubicBezTo>
                  <a:pt x="11037" y="7180"/>
                  <a:pt x="11507" y="7851"/>
                  <a:pt x="11961" y="8044"/>
                </a:cubicBezTo>
                <a:cubicBezTo>
                  <a:pt x="12075" y="8092"/>
                  <a:pt x="12471" y="8012"/>
                  <a:pt x="12668" y="7903"/>
                </a:cubicBezTo>
                <a:cubicBezTo>
                  <a:pt x="13052" y="7693"/>
                  <a:pt x="13522" y="7044"/>
                  <a:pt x="13754" y="6390"/>
                </a:cubicBezTo>
                <a:cubicBezTo>
                  <a:pt x="14174" y="5209"/>
                  <a:pt x="14199" y="3950"/>
                  <a:pt x="13831" y="2744"/>
                </a:cubicBezTo>
                <a:cubicBezTo>
                  <a:pt x="13601" y="1990"/>
                  <a:pt x="12801" y="297"/>
                  <a:pt x="12578" y="92"/>
                </a:cubicBezTo>
                <a:cubicBezTo>
                  <a:pt x="12517" y="35"/>
                  <a:pt x="12455" y="6"/>
                  <a:pt x="12388" y="1"/>
                </a:cubicBezTo>
                <a:close/>
                <a:moveTo>
                  <a:pt x="3802" y="2769"/>
                </a:moveTo>
                <a:cubicBezTo>
                  <a:pt x="3151" y="2768"/>
                  <a:pt x="2958" y="2866"/>
                  <a:pt x="2480" y="3425"/>
                </a:cubicBezTo>
                <a:cubicBezTo>
                  <a:pt x="2110" y="3858"/>
                  <a:pt x="1880" y="4281"/>
                  <a:pt x="1426" y="5371"/>
                </a:cubicBezTo>
                <a:cubicBezTo>
                  <a:pt x="768" y="6951"/>
                  <a:pt x="376" y="8382"/>
                  <a:pt x="148" y="10025"/>
                </a:cubicBezTo>
                <a:cubicBezTo>
                  <a:pt x="-183" y="12428"/>
                  <a:pt x="45" y="14616"/>
                  <a:pt x="805" y="16308"/>
                </a:cubicBezTo>
                <a:cubicBezTo>
                  <a:pt x="1792" y="18505"/>
                  <a:pt x="3325" y="20109"/>
                  <a:pt x="4869" y="20564"/>
                </a:cubicBezTo>
                <a:cubicBezTo>
                  <a:pt x="5010" y="20605"/>
                  <a:pt x="5241" y="20712"/>
                  <a:pt x="5381" y="20801"/>
                </a:cubicBezTo>
                <a:cubicBezTo>
                  <a:pt x="5919" y="21140"/>
                  <a:pt x="6590" y="21414"/>
                  <a:pt x="7044" y="21477"/>
                </a:cubicBezTo>
                <a:cubicBezTo>
                  <a:pt x="7705" y="21567"/>
                  <a:pt x="8306" y="21507"/>
                  <a:pt x="9700" y="21215"/>
                </a:cubicBezTo>
                <a:cubicBezTo>
                  <a:pt x="11782" y="20780"/>
                  <a:pt x="12226" y="20739"/>
                  <a:pt x="14170" y="20811"/>
                </a:cubicBezTo>
                <a:cubicBezTo>
                  <a:pt x="15588" y="20864"/>
                  <a:pt x="16775" y="20873"/>
                  <a:pt x="17583" y="20842"/>
                </a:cubicBezTo>
                <a:cubicBezTo>
                  <a:pt x="17896" y="20820"/>
                  <a:pt x="18224" y="20796"/>
                  <a:pt x="18470" y="20771"/>
                </a:cubicBezTo>
                <a:cubicBezTo>
                  <a:pt x="19965" y="20494"/>
                  <a:pt x="20888" y="19749"/>
                  <a:pt x="21216" y="18557"/>
                </a:cubicBezTo>
                <a:cubicBezTo>
                  <a:pt x="21345" y="18089"/>
                  <a:pt x="21416" y="17512"/>
                  <a:pt x="21417" y="16878"/>
                </a:cubicBezTo>
                <a:cubicBezTo>
                  <a:pt x="21417" y="16244"/>
                  <a:pt x="21353" y="15553"/>
                  <a:pt x="21225" y="14856"/>
                </a:cubicBezTo>
                <a:cubicBezTo>
                  <a:pt x="21054" y="13923"/>
                  <a:pt x="20734" y="13200"/>
                  <a:pt x="20229" y="12607"/>
                </a:cubicBezTo>
                <a:cubicBezTo>
                  <a:pt x="19307" y="11526"/>
                  <a:pt x="18230" y="11160"/>
                  <a:pt x="15408" y="10963"/>
                </a:cubicBezTo>
                <a:cubicBezTo>
                  <a:pt x="12610" y="10768"/>
                  <a:pt x="11469" y="10442"/>
                  <a:pt x="10543" y="9572"/>
                </a:cubicBezTo>
                <a:cubicBezTo>
                  <a:pt x="10179" y="9230"/>
                  <a:pt x="9355" y="8228"/>
                  <a:pt x="8368" y="6919"/>
                </a:cubicBezTo>
                <a:cubicBezTo>
                  <a:pt x="6496" y="4437"/>
                  <a:pt x="5616" y="3489"/>
                  <a:pt x="4697" y="2966"/>
                </a:cubicBezTo>
                <a:cubicBezTo>
                  <a:pt x="4386" y="2789"/>
                  <a:pt x="4310" y="2770"/>
                  <a:pt x="3802" y="2769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436" name="Schermata 2023-01-12 alle 15.44.31.png" descr="Schermata 2023-01-12 alle 15.44.31.png"/>
          <p:cNvPicPr>
            <a:picLocks noChangeAspect="1"/>
          </p:cNvPicPr>
          <p:nvPr/>
        </p:nvPicPr>
        <p:blipFill>
          <a:blip r:embed="rId3"/>
          <a:srcRect l="449" t="1268" r="472" b="1292"/>
          <a:stretch>
            <a:fillRect/>
          </a:stretch>
        </p:blipFill>
        <p:spPr>
          <a:xfrm>
            <a:off x="1126266" y="8015697"/>
            <a:ext cx="4063860" cy="16933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17" h="21515" extrusionOk="0">
                <a:moveTo>
                  <a:pt x="12388" y="1"/>
                </a:moveTo>
                <a:cubicBezTo>
                  <a:pt x="11918" y="-33"/>
                  <a:pt x="11326" y="1153"/>
                  <a:pt x="10955" y="2961"/>
                </a:cubicBezTo>
                <a:cubicBezTo>
                  <a:pt x="10673" y="4336"/>
                  <a:pt x="10638" y="5624"/>
                  <a:pt x="10857" y="6476"/>
                </a:cubicBezTo>
                <a:cubicBezTo>
                  <a:pt x="11037" y="7180"/>
                  <a:pt x="11507" y="7851"/>
                  <a:pt x="11961" y="8044"/>
                </a:cubicBezTo>
                <a:cubicBezTo>
                  <a:pt x="12075" y="8092"/>
                  <a:pt x="12471" y="8012"/>
                  <a:pt x="12668" y="7903"/>
                </a:cubicBezTo>
                <a:cubicBezTo>
                  <a:pt x="13052" y="7693"/>
                  <a:pt x="13522" y="7044"/>
                  <a:pt x="13754" y="6390"/>
                </a:cubicBezTo>
                <a:cubicBezTo>
                  <a:pt x="14174" y="5209"/>
                  <a:pt x="14199" y="3950"/>
                  <a:pt x="13831" y="2744"/>
                </a:cubicBezTo>
                <a:cubicBezTo>
                  <a:pt x="13601" y="1990"/>
                  <a:pt x="12801" y="297"/>
                  <a:pt x="12578" y="92"/>
                </a:cubicBezTo>
                <a:cubicBezTo>
                  <a:pt x="12517" y="35"/>
                  <a:pt x="12455" y="6"/>
                  <a:pt x="12388" y="1"/>
                </a:cubicBezTo>
                <a:close/>
                <a:moveTo>
                  <a:pt x="3802" y="2769"/>
                </a:moveTo>
                <a:cubicBezTo>
                  <a:pt x="3151" y="2768"/>
                  <a:pt x="2958" y="2866"/>
                  <a:pt x="2480" y="3425"/>
                </a:cubicBezTo>
                <a:cubicBezTo>
                  <a:pt x="2110" y="3858"/>
                  <a:pt x="1880" y="4281"/>
                  <a:pt x="1426" y="5371"/>
                </a:cubicBezTo>
                <a:cubicBezTo>
                  <a:pt x="768" y="6951"/>
                  <a:pt x="376" y="8382"/>
                  <a:pt x="148" y="10025"/>
                </a:cubicBezTo>
                <a:cubicBezTo>
                  <a:pt x="-183" y="12428"/>
                  <a:pt x="45" y="14616"/>
                  <a:pt x="805" y="16308"/>
                </a:cubicBezTo>
                <a:cubicBezTo>
                  <a:pt x="1792" y="18505"/>
                  <a:pt x="3325" y="20109"/>
                  <a:pt x="4869" y="20564"/>
                </a:cubicBezTo>
                <a:cubicBezTo>
                  <a:pt x="5010" y="20605"/>
                  <a:pt x="5241" y="20712"/>
                  <a:pt x="5381" y="20801"/>
                </a:cubicBezTo>
                <a:cubicBezTo>
                  <a:pt x="5919" y="21140"/>
                  <a:pt x="6590" y="21414"/>
                  <a:pt x="7044" y="21477"/>
                </a:cubicBezTo>
                <a:cubicBezTo>
                  <a:pt x="7705" y="21567"/>
                  <a:pt x="8306" y="21507"/>
                  <a:pt x="9700" y="21215"/>
                </a:cubicBezTo>
                <a:cubicBezTo>
                  <a:pt x="11782" y="20780"/>
                  <a:pt x="12226" y="20739"/>
                  <a:pt x="14170" y="20811"/>
                </a:cubicBezTo>
                <a:cubicBezTo>
                  <a:pt x="15588" y="20864"/>
                  <a:pt x="16775" y="20873"/>
                  <a:pt x="17583" y="20842"/>
                </a:cubicBezTo>
                <a:cubicBezTo>
                  <a:pt x="17896" y="20820"/>
                  <a:pt x="18224" y="20796"/>
                  <a:pt x="18470" y="20771"/>
                </a:cubicBezTo>
                <a:cubicBezTo>
                  <a:pt x="19965" y="20494"/>
                  <a:pt x="20888" y="19749"/>
                  <a:pt x="21216" y="18557"/>
                </a:cubicBezTo>
                <a:cubicBezTo>
                  <a:pt x="21345" y="18089"/>
                  <a:pt x="21416" y="17512"/>
                  <a:pt x="21417" y="16878"/>
                </a:cubicBezTo>
                <a:cubicBezTo>
                  <a:pt x="21417" y="16244"/>
                  <a:pt x="21353" y="15553"/>
                  <a:pt x="21225" y="14856"/>
                </a:cubicBezTo>
                <a:cubicBezTo>
                  <a:pt x="21054" y="13923"/>
                  <a:pt x="20734" y="13200"/>
                  <a:pt x="20229" y="12607"/>
                </a:cubicBezTo>
                <a:cubicBezTo>
                  <a:pt x="19307" y="11526"/>
                  <a:pt x="18230" y="11160"/>
                  <a:pt x="15408" y="10963"/>
                </a:cubicBezTo>
                <a:cubicBezTo>
                  <a:pt x="12610" y="10768"/>
                  <a:pt x="11469" y="10442"/>
                  <a:pt x="10543" y="9572"/>
                </a:cubicBezTo>
                <a:cubicBezTo>
                  <a:pt x="10179" y="9230"/>
                  <a:pt x="9355" y="8228"/>
                  <a:pt x="8368" y="6919"/>
                </a:cubicBezTo>
                <a:cubicBezTo>
                  <a:pt x="6496" y="4437"/>
                  <a:pt x="5616" y="3489"/>
                  <a:pt x="4697" y="2966"/>
                </a:cubicBezTo>
                <a:cubicBezTo>
                  <a:pt x="4386" y="2789"/>
                  <a:pt x="4310" y="2770"/>
                  <a:pt x="3802" y="2769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437" name="Coinvolgimento di vari attori…"/>
          <p:cNvSpPr txBox="1"/>
          <p:nvPr/>
        </p:nvSpPr>
        <p:spPr>
          <a:xfrm>
            <a:off x="6984999" y="4988557"/>
            <a:ext cx="8078563" cy="1840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lnSpc>
                <a:spcPct val="90000"/>
              </a:lnSpc>
              <a:defRPr sz="3000" cap="small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Coinvolgimento di vari attori</a:t>
            </a:r>
          </a:p>
          <a:p>
            <a:pPr algn="l">
              <a:lnSpc>
                <a:spcPct val="90000"/>
              </a:lnSpc>
              <a:defRPr sz="30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(docenti del Dipartimento, esperti esterni, altri docenti che partecipano al Comitato scientifico)</a:t>
            </a:r>
          </a:p>
        </p:txBody>
      </p:sp>
      <p:sp>
        <p:nvSpPr>
          <p:cNvPr id="438" name="Continuità dell’Evento…"/>
          <p:cNvSpPr txBox="1"/>
          <p:nvPr/>
        </p:nvSpPr>
        <p:spPr>
          <a:xfrm>
            <a:off x="6985000" y="8153827"/>
            <a:ext cx="7711876" cy="1417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lnSpc>
                <a:spcPct val="90000"/>
              </a:lnSpc>
              <a:defRPr sz="3000" cap="small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Continuità dell’Evento</a:t>
            </a:r>
          </a:p>
          <a:p>
            <a:pPr algn="l">
              <a:lnSpc>
                <a:spcPct val="90000"/>
              </a:lnSpc>
              <a:defRPr sz="30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(legame con un Centro di ricerca che raccordi le varie iniziative)</a:t>
            </a:r>
          </a:p>
        </p:txBody>
      </p:sp>
      <p:sp>
        <p:nvSpPr>
          <p:cNvPr id="439" name="Impatti Verificabili…"/>
          <p:cNvSpPr txBox="1"/>
          <p:nvPr/>
        </p:nvSpPr>
        <p:spPr>
          <a:xfrm>
            <a:off x="6985000" y="10725856"/>
            <a:ext cx="7711876" cy="2263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lnSpc>
                <a:spcPct val="90000"/>
              </a:lnSpc>
              <a:defRPr sz="3000" cap="small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Impatti Verificabili</a:t>
            </a:r>
          </a:p>
          <a:p>
            <a:pPr algn="l">
              <a:lnSpc>
                <a:spcPct val="90000"/>
              </a:lnSpc>
              <a:defRPr sz="30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Quantitativi</a:t>
            </a:r>
          </a:p>
          <a:p>
            <a:pPr algn="l">
              <a:lnSpc>
                <a:spcPct val="90000"/>
              </a:lnSpc>
              <a:defRPr sz="30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Qualitativi</a:t>
            </a:r>
          </a:p>
          <a:p>
            <a:pPr algn="l">
              <a:lnSpc>
                <a:spcPct val="90000"/>
              </a:lnSpc>
              <a:defRPr sz="30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Budget entrate da bandi vinti o da Ateneo</a:t>
            </a:r>
          </a:p>
        </p:txBody>
      </p:sp>
      <p:sp>
        <p:nvSpPr>
          <p:cNvPr id="440" name="Elementi Virtuosi"/>
          <p:cNvSpPr txBox="1"/>
          <p:nvPr/>
        </p:nvSpPr>
        <p:spPr>
          <a:xfrm>
            <a:off x="6984999" y="3202552"/>
            <a:ext cx="4815285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1828800">
              <a:spcBef>
                <a:spcPts val="1700"/>
              </a:spcBef>
              <a:defRPr sz="5000" b="1" cap="small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Elementi Virtuosi</a:t>
            </a:r>
          </a:p>
        </p:txBody>
      </p:sp>
      <p:pic>
        <p:nvPicPr>
          <p:cNvPr id="441" name="Schermata 2023-01-12 alle 15.44.31.png" descr="Schermata 2023-01-12 alle 15.44.31.png"/>
          <p:cNvPicPr>
            <a:picLocks noChangeAspect="1"/>
          </p:cNvPicPr>
          <p:nvPr/>
        </p:nvPicPr>
        <p:blipFill>
          <a:blip r:embed="rId3"/>
          <a:srcRect l="449" t="1268" r="472" b="1292"/>
          <a:stretch>
            <a:fillRect/>
          </a:stretch>
        </p:blipFill>
        <p:spPr>
          <a:xfrm>
            <a:off x="1084199" y="11010638"/>
            <a:ext cx="4063860" cy="16933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17" h="21515" extrusionOk="0">
                <a:moveTo>
                  <a:pt x="12388" y="1"/>
                </a:moveTo>
                <a:cubicBezTo>
                  <a:pt x="11918" y="-33"/>
                  <a:pt x="11326" y="1153"/>
                  <a:pt x="10955" y="2961"/>
                </a:cubicBezTo>
                <a:cubicBezTo>
                  <a:pt x="10673" y="4336"/>
                  <a:pt x="10638" y="5624"/>
                  <a:pt x="10857" y="6476"/>
                </a:cubicBezTo>
                <a:cubicBezTo>
                  <a:pt x="11037" y="7180"/>
                  <a:pt x="11507" y="7851"/>
                  <a:pt x="11961" y="8044"/>
                </a:cubicBezTo>
                <a:cubicBezTo>
                  <a:pt x="12075" y="8092"/>
                  <a:pt x="12471" y="8012"/>
                  <a:pt x="12668" y="7903"/>
                </a:cubicBezTo>
                <a:cubicBezTo>
                  <a:pt x="13052" y="7693"/>
                  <a:pt x="13522" y="7044"/>
                  <a:pt x="13754" y="6390"/>
                </a:cubicBezTo>
                <a:cubicBezTo>
                  <a:pt x="14174" y="5209"/>
                  <a:pt x="14199" y="3950"/>
                  <a:pt x="13831" y="2744"/>
                </a:cubicBezTo>
                <a:cubicBezTo>
                  <a:pt x="13601" y="1990"/>
                  <a:pt x="12801" y="297"/>
                  <a:pt x="12578" y="92"/>
                </a:cubicBezTo>
                <a:cubicBezTo>
                  <a:pt x="12517" y="35"/>
                  <a:pt x="12455" y="6"/>
                  <a:pt x="12388" y="1"/>
                </a:cubicBezTo>
                <a:close/>
                <a:moveTo>
                  <a:pt x="3802" y="2769"/>
                </a:moveTo>
                <a:cubicBezTo>
                  <a:pt x="3151" y="2768"/>
                  <a:pt x="2958" y="2866"/>
                  <a:pt x="2480" y="3425"/>
                </a:cubicBezTo>
                <a:cubicBezTo>
                  <a:pt x="2110" y="3858"/>
                  <a:pt x="1880" y="4281"/>
                  <a:pt x="1426" y="5371"/>
                </a:cubicBezTo>
                <a:cubicBezTo>
                  <a:pt x="768" y="6951"/>
                  <a:pt x="376" y="8382"/>
                  <a:pt x="148" y="10025"/>
                </a:cubicBezTo>
                <a:cubicBezTo>
                  <a:pt x="-183" y="12428"/>
                  <a:pt x="45" y="14616"/>
                  <a:pt x="805" y="16308"/>
                </a:cubicBezTo>
                <a:cubicBezTo>
                  <a:pt x="1792" y="18505"/>
                  <a:pt x="3325" y="20109"/>
                  <a:pt x="4869" y="20564"/>
                </a:cubicBezTo>
                <a:cubicBezTo>
                  <a:pt x="5010" y="20605"/>
                  <a:pt x="5241" y="20712"/>
                  <a:pt x="5381" y="20801"/>
                </a:cubicBezTo>
                <a:cubicBezTo>
                  <a:pt x="5919" y="21140"/>
                  <a:pt x="6590" y="21414"/>
                  <a:pt x="7044" y="21477"/>
                </a:cubicBezTo>
                <a:cubicBezTo>
                  <a:pt x="7705" y="21567"/>
                  <a:pt x="8306" y="21507"/>
                  <a:pt x="9700" y="21215"/>
                </a:cubicBezTo>
                <a:cubicBezTo>
                  <a:pt x="11782" y="20780"/>
                  <a:pt x="12226" y="20739"/>
                  <a:pt x="14170" y="20811"/>
                </a:cubicBezTo>
                <a:cubicBezTo>
                  <a:pt x="15588" y="20864"/>
                  <a:pt x="16775" y="20873"/>
                  <a:pt x="17583" y="20842"/>
                </a:cubicBezTo>
                <a:cubicBezTo>
                  <a:pt x="17896" y="20820"/>
                  <a:pt x="18224" y="20796"/>
                  <a:pt x="18470" y="20771"/>
                </a:cubicBezTo>
                <a:cubicBezTo>
                  <a:pt x="19965" y="20494"/>
                  <a:pt x="20888" y="19749"/>
                  <a:pt x="21216" y="18557"/>
                </a:cubicBezTo>
                <a:cubicBezTo>
                  <a:pt x="21345" y="18089"/>
                  <a:pt x="21416" y="17512"/>
                  <a:pt x="21417" y="16878"/>
                </a:cubicBezTo>
                <a:cubicBezTo>
                  <a:pt x="21417" y="16244"/>
                  <a:pt x="21353" y="15553"/>
                  <a:pt x="21225" y="14856"/>
                </a:cubicBezTo>
                <a:cubicBezTo>
                  <a:pt x="21054" y="13923"/>
                  <a:pt x="20734" y="13200"/>
                  <a:pt x="20229" y="12607"/>
                </a:cubicBezTo>
                <a:cubicBezTo>
                  <a:pt x="19307" y="11526"/>
                  <a:pt x="18230" y="11160"/>
                  <a:pt x="15408" y="10963"/>
                </a:cubicBezTo>
                <a:cubicBezTo>
                  <a:pt x="12610" y="10768"/>
                  <a:pt x="11469" y="10442"/>
                  <a:pt x="10543" y="9572"/>
                </a:cubicBezTo>
                <a:cubicBezTo>
                  <a:pt x="10179" y="9230"/>
                  <a:pt x="9355" y="8228"/>
                  <a:pt x="8368" y="6919"/>
                </a:cubicBezTo>
                <a:cubicBezTo>
                  <a:pt x="6496" y="4437"/>
                  <a:pt x="5616" y="3489"/>
                  <a:pt x="4697" y="2966"/>
                </a:cubicBezTo>
                <a:cubicBezTo>
                  <a:pt x="4386" y="2789"/>
                  <a:pt x="4310" y="2770"/>
                  <a:pt x="3802" y="2769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442" name="Misurazione impatto"/>
          <p:cNvSpPr txBox="1"/>
          <p:nvPr/>
        </p:nvSpPr>
        <p:spPr>
          <a:xfrm rot="16200000">
            <a:off x="14246792" y="6887364"/>
            <a:ext cx="9779005" cy="9347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algn="l" defTabSz="825500">
              <a:defRPr sz="5500" b="1" i="1"/>
            </a:lvl1pPr>
          </a:lstStyle>
          <a:p>
            <a:r>
              <a:t>Case Study 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2B0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Rettangolo"/>
          <p:cNvSpPr/>
          <p:nvPr/>
        </p:nvSpPr>
        <p:spPr>
          <a:xfrm>
            <a:off x="18338835" y="-44644"/>
            <a:ext cx="6091313" cy="13805288"/>
          </a:xfrm>
          <a:prstGeom prst="rect">
            <a:avLst/>
          </a:prstGeom>
          <a:solidFill>
            <a:srgbClr val="8B8B8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45" name="Rettangolo"/>
          <p:cNvSpPr/>
          <p:nvPr/>
        </p:nvSpPr>
        <p:spPr>
          <a:xfrm>
            <a:off x="19959403" y="-44644"/>
            <a:ext cx="4470745" cy="13805288"/>
          </a:xfrm>
          <a:prstGeom prst="rect">
            <a:avLst/>
          </a:prstGeom>
          <a:solidFill>
            <a:srgbClr val="1A1A1A">
              <a:alpha val="75015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446" name="Schermata 2023-01-12 alle 14.46.25.png" descr="Schermata 2023-01-12 alle 14.46.2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57876" y="12762620"/>
            <a:ext cx="4470745" cy="943828"/>
          </a:xfrm>
          <a:prstGeom prst="rect">
            <a:avLst/>
          </a:prstGeom>
          <a:ln w="12700">
            <a:miter lim="400000"/>
          </a:ln>
        </p:spPr>
      </p:pic>
      <p:sp>
        <p:nvSpPr>
          <p:cNvPr id="447" name="PUBLIC ENGAGEMENT"/>
          <p:cNvSpPr txBox="1"/>
          <p:nvPr/>
        </p:nvSpPr>
        <p:spPr>
          <a:xfrm>
            <a:off x="1206499" y="1461226"/>
            <a:ext cx="4176660" cy="9598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>
            <a:lvl1pPr algn="l" defTabSz="1024099">
              <a:lnSpc>
                <a:spcPct val="80000"/>
              </a:lnSpc>
              <a:defRPr sz="5500" b="1" cap="small" spc="-199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Case study</a:t>
            </a:r>
          </a:p>
        </p:txBody>
      </p:sp>
      <p:sp>
        <p:nvSpPr>
          <p:cNvPr id="448" name="Linea"/>
          <p:cNvSpPr/>
          <p:nvPr/>
        </p:nvSpPr>
        <p:spPr>
          <a:xfrm>
            <a:off x="1289716" y="2505075"/>
            <a:ext cx="3182774" cy="0"/>
          </a:xfrm>
          <a:prstGeom prst="line">
            <a:avLst/>
          </a:prstGeom>
          <a:ln w="76200">
            <a:solidFill>
              <a:srgbClr val="000000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49" name="Linea"/>
          <p:cNvSpPr/>
          <p:nvPr/>
        </p:nvSpPr>
        <p:spPr>
          <a:xfrm flipV="1">
            <a:off x="4087085" y="3132715"/>
            <a:ext cx="10781693" cy="9025368"/>
          </a:xfrm>
          <a:prstGeom prst="line">
            <a:avLst/>
          </a:prstGeom>
          <a:ln w="76200">
            <a:solidFill>
              <a:srgbClr val="000000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450" name="Schermata 2023-01-12 alle 15.45.01.png" descr="Schermata 2023-01-12 alle 15.45.01.png"/>
          <p:cNvPicPr>
            <a:picLocks noChangeAspect="1"/>
          </p:cNvPicPr>
          <p:nvPr/>
        </p:nvPicPr>
        <p:blipFill>
          <a:blip r:embed="rId3"/>
          <a:srcRect l="6436" t="6473" r="6310" b="1110"/>
          <a:stretch>
            <a:fillRect/>
          </a:stretch>
        </p:blipFill>
        <p:spPr>
          <a:xfrm>
            <a:off x="4748380" y="5866188"/>
            <a:ext cx="638678" cy="6366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98" h="21546" extrusionOk="0">
                <a:moveTo>
                  <a:pt x="10909" y="1"/>
                </a:moveTo>
                <a:cubicBezTo>
                  <a:pt x="7522" y="-28"/>
                  <a:pt x="4142" y="845"/>
                  <a:pt x="2386" y="2634"/>
                </a:cubicBezTo>
                <a:cubicBezTo>
                  <a:pt x="752" y="4300"/>
                  <a:pt x="337" y="5555"/>
                  <a:pt x="83" y="9631"/>
                </a:cubicBezTo>
                <a:cubicBezTo>
                  <a:pt x="-302" y="15786"/>
                  <a:pt x="535" y="17456"/>
                  <a:pt x="5139" y="19812"/>
                </a:cubicBezTo>
                <a:cubicBezTo>
                  <a:pt x="7367" y="20952"/>
                  <a:pt x="8826" y="21518"/>
                  <a:pt x="10207" y="21545"/>
                </a:cubicBezTo>
                <a:cubicBezTo>
                  <a:pt x="11589" y="21572"/>
                  <a:pt x="12885" y="21061"/>
                  <a:pt x="14787" y="20000"/>
                </a:cubicBezTo>
                <a:cubicBezTo>
                  <a:pt x="19209" y="17536"/>
                  <a:pt x="21298" y="13942"/>
                  <a:pt x="21298" y="8825"/>
                </a:cubicBezTo>
                <a:cubicBezTo>
                  <a:pt x="21298" y="5439"/>
                  <a:pt x="20955" y="4279"/>
                  <a:pt x="19485" y="2781"/>
                </a:cubicBezTo>
                <a:cubicBezTo>
                  <a:pt x="17700" y="962"/>
                  <a:pt x="14296" y="29"/>
                  <a:pt x="10909" y="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451" name="Schermata 2023-01-12 alle 15.45.01.png" descr="Schermata 2023-01-12 alle 15.45.01.png"/>
          <p:cNvPicPr>
            <a:picLocks noChangeAspect="1"/>
          </p:cNvPicPr>
          <p:nvPr/>
        </p:nvPicPr>
        <p:blipFill>
          <a:blip r:embed="rId3"/>
          <a:srcRect l="6436" t="6473" r="6310" b="1111"/>
          <a:stretch>
            <a:fillRect/>
          </a:stretch>
        </p:blipFill>
        <p:spPr>
          <a:xfrm>
            <a:off x="3602651" y="7541761"/>
            <a:ext cx="638678" cy="6366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98" h="21546" extrusionOk="0">
                <a:moveTo>
                  <a:pt x="10909" y="1"/>
                </a:moveTo>
                <a:cubicBezTo>
                  <a:pt x="7522" y="-28"/>
                  <a:pt x="4142" y="845"/>
                  <a:pt x="2386" y="2634"/>
                </a:cubicBezTo>
                <a:cubicBezTo>
                  <a:pt x="752" y="4300"/>
                  <a:pt x="337" y="5555"/>
                  <a:pt x="83" y="9631"/>
                </a:cubicBezTo>
                <a:cubicBezTo>
                  <a:pt x="-302" y="15786"/>
                  <a:pt x="535" y="17456"/>
                  <a:pt x="5139" y="19812"/>
                </a:cubicBezTo>
                <a:cubicBezTo>
                  <a:pt x="7367" y="20952"/>
                  <a:pt x="8826" y="21518"/>
                  <a:pt x="10207" y="21545"/>
                </a:cubicBezTo>
                <a:cubicBezTo>
                  <a:pt x="11589" y="21572"/>
                  <a:pt x="12885" y="21061"/>
                  <a:pt x="14787" y="20000"/>
                </a:cubicBezTo>
                <a:cubicBezTo>
                  <a:pt x="19209" y="17536"/>
                  <a:pt x="21298" y="13942"/>
                  <a:pt x="21298" y="8825"/>
                </a:cubicBezTo>
                <a:cubicBezTo>
                  <a:pt x="21298" y="5439"/>
                  <a:pt x="20955" y="4279"/>
                  <a:pt x="19485" y="2781"/>
                </a:cubicBezTo>
                <a:cubicBezTo>
                  <a:pt x="17700" y="962"/>
                  <a:pt x="14296" y="29"/>
                  <a:pt x="10909" y="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452" name="Schermata 2023-01-12 alle 15.45.01.png" descr="Schermata 2023-01-12 alle 15.45.01.png"/>
          <p:cNvPicPr>
            <a:picLocks noChangeAspect="1"/>
          </p:cNvPicPr>
          <p:nvPr/>
        </p:nvPicPr>
        <p:blipFill>
          <a:blip r:embed="rId3"/>
          <a:srcRect l="6436" t="6473" r="6310" b="1110"/>
          <a:stretch>
            <a:fillRect/>
          </a:stretch>
        </p:blipFill>
        <p:spPr>
          <a:xfrm>
            <a:off x="2163706" y="9113476"/>
            <a:ext cx="638678" cy="6366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98" h="21546" extrusionOk="0">
                <a:moveTo>
                  <a:pt x="10909" y="1"/>
                </a:moveTo>
                <a:cubicBezTo>
                  <a:pt x="7522" y="-28"/>
                  <a:pt x="4142" y="845"/>
                  <a:pt x="2386" y="2634"/>
                </a:cubicBezTo>
                <a:cubicBezTo>
                  <a:pt x="752" y="4300"/>
                  <a:pt x="337" y="5555"/>
                  <a:pt x="83" y="9631"/>
                </a:cubicBezTo>
                <a:cubicBezTo>
                  <a:pt x="-302" y="15786"/>
                  <a:pt x="535" y="17456"/>
                  <a:pt x="5139" y="19812"/>
                </a:cubicBezTo>
                <a:cubicBezTo>
                  <a:pt x="7367" y="20952"/>
                  <a:pt x="8826" y="21518"/>
                  <a:pt x="10207" y="21545"/>
                </a:cubicBezTo>
                <a:cubicBezTo>
                  <a:pt x="11589" y="21572"/>
                  <a:pt x="12885" y="21061"/>
                  <a:pt x="14787" y="20000"/>
                </a:cubicBezTo>
                <a:cubicBezTo>
                  <a:pt x="19209" y="17536"/>
                  <a:pt x="21298" y="13942"/>
                  <a:pt x="21298" y="8825"/>
                </a:cubicBezTo>
                <a:cubicBezTo>
                  <a:pt x="21298" y="5439"/>
                  <a:pt x="20955" y="4279"/>
                  <a:pt x="19485" y="2781"/>
                </a:cubicBezTo>
                <a:cubicBezTo>
                  <a:pt x="17700" y="962"/>
                  <a:pt x="14296" y="29"/>
                  <a:pt x="10909" y="1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453" name="Descrizione e tipologia di evento"/>
          <p:cNvSpPr txBox="1"/>
          <p:nvPr/>
        </p:nvSpPr>
        <p:spPr>
          <a:xfrm>
            <a:off x="7712408" y="5718809"/>
            <a:ext cx="2256713" cy="11391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lnSpc>
                <a:spcPct val="90000"/>
              </a:lnSpc>
              <a:defRPr sz="35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Storicità/</a:t>
            </a:r>
          </a:p>
          <a:p>
            <a:pPr algn="l">
              <a:lnSpc>
                <a:spcPct val="90000"/>
              </a:lnSpc>
              <a:defRPr sz="35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continuità</a:t>
            </a:r>
          </a:p>
        </p:txBody>
      </p:sp>
      <p:sp>
        <p:nvSpPr>
          <p:cNvPr id="454" name="Aree scientifiche coinvolte"/>
          <p:cNvSpPr txBox="1"/>
          <p:nvPr/>
        </p:nvSpPr>
        <p:spPr>
          <a:xfrm>
            <a:off x="5454503" y="7290520"/>
            <a:ext cx="3269861" cy="11391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lnSpc>
                <a:spcPct val="90000"/>
              </a:lnSpc>
              <a:defRPr sz="35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Trasversalità e </a:t>
            </a:r>
          </a:p>
          <a:p>
            <a:pPr algn="l">
              <a:lnSpc>
                <a:spcPct val="90000"/>
              </a:lnSpc>
              <a:defRPr sz="35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sinergie</a:t>
            </a:r>
          </a:p>
        </p:txBody>
      </p:sp>
      <p:sp>
        <p:nvSpPr>
          <p:cNvPr id="455" name="Gli indicatori quali-quantitativi dell’impatto"/>
          <p:cNvSpPr txBox="1"/>
          <p:nvPr/>
        </p:nvSpPr>
        <p:spPr>
          <a:xfrm>
            <a:off x="3122452" y="8862234"/>
            <a:ext cx="3447834" cy="11391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lnSpc>
                <a:spcPct val="90000"/>
              </a:lnSpc>
              <a:defRPr sz="35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Capillarità e </a:t>
            </a:r>
          </a:p>
          <a:p>
            <a:pPr algn="l">
              <a:lnSpc>
                <a:spcPct val="90000"/>
              </a:lnSpc>
              <a:defRPr sz="35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diversificazione</a:t>
            </a:r>
          </a:p>
        </p:txBody>
      </p:sp>
      <p:sp>
        <p:nvSpPr>
          <p:cNvPr id="456" name="La scheda IRIS"/>
          <p:cNvSpPr txBox="1"/>
          <p:nvPr/>
        </p:nvSpPr>
        <p:spPr>
          <a:xfrm>
            <a:off x="1226685" y="3117288"/>
            <a:ext cx="10382251" cy="19053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825500">
              <a:defRPr sz="4200" b="1" cap="small">
                <a:solidFill>
                  <a:srgbClr val="000000"/>
                </a:solidFill>
              </a:defRPr>
            </a:lvl1pPr>
          </a:lstStyle>
          <a:p>
            <a:r>
              <a:t>Continuità educativa e inclusione nel percorso scolastico delle persone plurilingui</a:t>
            </a:r>
          </a:p>
        </p:txBody>
      </p:sp>
      <p:pic>
        <p:nvPicPr>
          <p:cNvPr id="457" name="aa237286-1d63-48d1-977a-f9503398e999.jpeg" descr="aa237286-1d63-48d1-977a-f9503398e999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79765" y="3971128"/>
            <a:ext cx="6200391" cy="8757613"/>
          </a:xfrm>
          <a:prstGeom prst="rect">
            <a:avLst/>
          </a:prstGeom>
          <a:ln w="12700">
            <a:miter lim="400000"/>
          </a:ln>
        </p:spPr>
      </p:pic>
      <p:sp>
        <p:nvSpPr>
          <p:cNvPr id="458" name="Misurazione impatto"/>
          <p:cNvSpPr txBox="1"/>
          <p:nvPr/>
        </p:nvSpPr>
        <p:spPr>
          <a:xfrm rot="16200000">
            <a:off x="14246792" y="6887364"/>
            <a:ext cx="9779005" cy="9347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algn="l" defTabSz="825500">
              <a:defRPr sz="5500" b="1" i="1">
                <a:solidFill>
                  <a:srgbClr val="000000"/>
                </a:solidFill>
              </a:defRPr>
            </a:lvl1pPr>
          </a:lstStyle>
          <a:p>
            <a:r>
              <a:t>Case Study</a:t>
            </a:r>
          </a:p>
        </p:txBody>
      </p:sp>
      <p:grpSp>
        <p:nvGrpSpPr>
          <p:cNvPr id="461" name="Raggruppa"/>
          <p:cNvGrpSpPr/>
          <p:nvPr/>
        </p:nvGrpSpPr>
        <p:grpSpPr>
          <a:xfrm>
            <a:off x="7945779" y="-18822"/>
            <a:ext cx="10382261" cy="1663243"/>
            <a:chOff x="-1" y="0"/>
            <a:chExt cx="10382260" cy="1663242"/>
          </a:xfrm>
        </p:grpSpPr>
        <p:sp>
          <p:nvSpPr>
            <p:cNvPr id="459" name="Rettangolo"/>
            <p:cNvSpPr/>
            <p:nvPr/>
          </p:nvSpPr>
          <p:spPr>
            <a:xfrm rot="5399269">
              <a:off x="4360610" y="-4359333"/>
              <a:ext cx="1661037" cy="103819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591" y="0"/>
                  </a:lnTo>
                  <a:lnTo>
                    <a:pt x="21600" y="21600"/>
                  </a:lnTo>
                  <a:lnTo>
                    <a:pt x="9" y="21600"/>
                  </a:lnTo>
                  <a:close/>
                </a:path>
              </a:pathLst>
            </a:custGeom>
            <a:solidFill>
              <a:srgbClr val="D7D9D9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460" name="Tipologie"/>
            <p:cNvSpPr txBox="1"/>
            <p:nvPr/>
          </p:nvSpPr>
          <p:spPr>
            <a:xfrm>
              <a:off x="1036541" y="364229"/>
              <a:ext cx="7353984" cy="9347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normAutofit/>
            </a:bodyPr>
            <a:lstStyle>
              <a:lvl1pPr algn="l" defTabSz="825500">
                <a:defRPr sz="5500" b="1">
                  <a:solidFill>
                    <a:srgbClr val="000000"/>
                  </a:solidFill>
                </a:defRPr>
              </a:lvl1pPr>
            </a:lstStyle>
            <a:p>
              <a:r>
                <a:t>Scuola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1164</Words>
  <Application>Microsoft Macintosh PowerPoint</Application>
  <PresentationFormat>Personalizzato</PresentationFormat>
  <Paragraphs>180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6" baseType="lpstr">
      <vt:lpstr>Calibri</vt:lpstr>
      <vt:lpstr>Century Gothic</vt:lpstr>
      <vt:lpstr>Helvetica Neue</vt:lpstr>
      <vt:lpstr>Helvetica Neue Medium</vt:lpstr>
      <vt:lpstr>21_BasicWhite</vt:lpstr>
      <vt:lpstr>TERZA MISSIONE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TERZA MISSIONE</dc:title>
  <cp:lastModifiedBy>Paola Maria Carmela Italia</cp:lastModifiedBy>
  <cp:revision>2</cp:revision>
  <dcterms:modified xsi:type="dcterms:W3CDTF">2023-03-20T12:24:08Z</dcterms:modified>
</cp:coreProperties>
</file>